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14" r:id="rId5"/>
  </p:sldMasterIdLst>
  <p:sldIdLst>
    <p:sldId id="540" r:id="rId6"/>
    <p:sldId id="258" r:id="rId7"/>
    <p:sldId id="316" r:id="rId8"/>
    <p:sldId id="317" r:id="rId9"/>
    <p:sldId id="318" r:id="rId10"/>
    <p:sldId id="319" r:id="rId11"/>
    <p:sldId id="320" r:id="rId12"/>
    <p:sldId id="321" r:id="rId13"/>
    <p:sldId id="570" r:id="rId14"/>
    <p:sldId id="329" r:id="rId15"/>
    <p:sldId id="569" r:id="rId16"/>
    <p:sldId id="571" r:id="rId17"/>
    <p:sldId id="389" r:id="rId18"/>
    <p:sldId id="322" r:id="rId19"/>
    <p:sldId id="579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574" r:id="rId57"/>
    <p:sldId id="575" r:id="rId58"/>
    <p:sldId id="576" r:id="rId59"/>
    <p:sldId id="572" r:id="rId60"/>
    <p:sldId id="573" r:id="rId61"/>
    <p:sldId id="299" r:id="rId62"/>
    <p:sldId id="301" r:id="rId63"/>
    <p:sldId id="302" r:id="rId64"/>
    <p:sldId id="303" r:id="rId65"/>
    <p:sldId id="304" r:id="rId66"/>
    <p:sldId id="577" r:id="rId67"/>
    <p:sldId id="305" r:id="rId68"/>
    <p:sldId id="306" r:id="rId69"/>
    <p:sldId id="307" r:id="rId70"/>
    <p:sldId id="308" r:id="rId71"/>
    <p:sldId id="309" r:id="rId72"/>
    <p:sldId id="310" r:id="rId73"/>
    <p:sldId id="578" r:id="rId74"/>
    <p:sldId id="311" r:id="rId75"/>
    <p:sldId id="313" r:id="rId76"/>
    <p:sldId id="314" r:id="rId77"/>
    <p:sldId id="315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6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7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5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7187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4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25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1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4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5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18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1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59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31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03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82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83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87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7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7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6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09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63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41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40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16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9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65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50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87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20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2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7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4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5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77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90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70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91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16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07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18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317" y="4155144"/>
            <a:ext cx="10056283" cy="1013012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317" y="5230907"/>
            <a:ext cx="10056283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31" y="224686"/>
            <a:ext cx="7727951" cy="39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07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93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323" y="1219018"/>
            <a:ext cx="10056284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68" rtl="0" eaLnBrk="1" latinLnBrk="0" hangingPunct="1">
              <a:spcBef>
                <a:spcPct val="0"/>
              </a:spcBef>
              <a:buNone/>
              <a:defRPr sz="5201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323" y="3224214"/>
            <a:ext cx="10056284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368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16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92304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800"/>
            </a:lvl6pPr>
            <a:lvl7pPr marL="2173211" indent="-344476">
              <a:defRPr sz="1800"/>
            </a:lvl7pPr>
            <a:lvl8pPr marL="2173211" indent="-344476">
              <a:defRPr sz="1800"/>
            </a:lvl8pPr>
            <a:lvl9pPr marL="2173211" indent="-344476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1684" y="1892304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800"/>
            </a:lvl6pPr>
            <a:lvl7pPr marL="2173211" indent="-344476">
              <a:defRPr sz="1800"/>
            </a:lvl7pPr>
            <a:lvl8pPr marL="2173211" indent="-344476">
              <a:defRPr sz="1800"/>
            </a:lvl8pPr>
            <a:lvl9pPr marL="2173211" indent="-344476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21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3" y="1761567"/>
            <a:ext cx="4876800" cy="515470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184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4" indent="0">
              <a:buNone/>
              <a:defRPr sz="1600" b="1"/>
            </a:lvl8pPr>
            <a:lvl9pPr marL="36574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83" y="2393579"/>
            <a:ext cx="4876800" cy="347382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600"/>
            </a:lvl6pPr>
            <a:lvl7pPr marL="2173211" indent="-344476">
              <a:defRPr sz="1600"/>
            </a:lvl7pPr>
            <a:lvl8pPr marL="2173211" indent="-344476">
              <a:defRPr sz="1600"/>
            </a:lvl8pPr>
            <a:lvl9pPr marL="2173211" indent="-34447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684" y="1761567"/>
            <a:ext cx="4876800" cy="515470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184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4" indent="0">
              <a:buNone/>
              <a:defRPr sz="1600" b="1"/>
            </a:lvl8pPr>
            <a:lvl9pPr marL="36574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684" y="2393579"/>
            <a:ext cx="4876800" cy="347382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600"/>
            </a:lvl6pPr>
            <a:lvl7pPr marL="2173211" indent="-344476">
              <a:defRPr sz="1600"/>
            </a:lvl7pPr>
            <a:lvl8pPr marL="2173211" indent="-344476">
              <a:defRPr sz="1600"/>
            </a:lvl8pPr>
            <a:lvl9pPr marL="2173211" indent="-34447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23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52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97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906" y="457201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3190" y="457201"/>
            <a:ext cx="475488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11" indent="-344476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906" y="1828801"/>
            <a:ext cx="475488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28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457200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22355" y="1676408"/>
            <a:ext cx="396748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4" indent="0">
              <a:buNone/>
              <a:defRPr sz="2800"/>
            </a:lvl2pPr>
            <a:lvl3pPr marL="914368" indent="0">
              <a:buNone/>
              <a:defRPr sz="2400"/>
            </a:lvl3pPr>
            <a:lvl4pPr marL="1371551" indent="0">
              <a:buNone/>
              <a:defRPr sz="2000"/>
            </a:lvl4pPr>
            <a:lvl5pPr marL="1828734" indent="0">
              <a:buNone/>
              <a:defRPr sz="2000"/>
            </a:lvl5pPr>
            <a:lvl6pPr marL="2285918" indent="0">
              <a:buNone/>
              <a:defRPr sz="2000"/>
            </a:lvl6pPr>
            <a:lvl7pPr marL="2743103" indent="0">
              <a:buNone/>
              <a:defRPr sz="2000"/>
            </a:lvl7pPr>
            <a:lvl8pPr marL="3200284" indent="0">
              <a:buNone/>
              <a:defRPr sz="2000"/>
            </a:lvl8pPr>
            <a:lvl9pPr marL="365746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0" y="1828800"/>
            <a:ext cx="475488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marL="0" lvl="0" indent="0" algn="ctr" defTabSz="914368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723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1" y="3962400"/>
            <a:ext cx="1011428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35948" y="457205"/>
            <a:ext cx="3920116" cy="2940088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368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2800"/>
            </a:lvl2pPr>
            <a:lvl3pPr marL="914368" indent="0">
              <a:buNone/>
              <a:defRPr sz="2400"/>
            </a:lvl3pPr>
            <a:lvl4pPr marL="1371551" indent="0">
              <a:buNone/>
              <a:defRPr sz="2000"/>
            </a:lvl4pPr>
            <a:lvl5pPr marL="1828734" indent="0">
              <a:buNone/>
              <a:defRPr sz="2000"/>
            </a:lvl5pPr>
            <a:lvl6pPr marL="2285918" indent="0">
              <a:buNone/>
              <a:defRPr sz="2000"/>
            </a:lvl6pPr>
            <a:lvl7pPr marL="2743103" indent="0">
              <a:buNone/>
              <a:defRPr sz="2000"/>
            </a:lvl7pPr>
            <a:lvl8pPr marL="3200284" indent="0">
              <a:buNone/>
              <a:defRPr sz="2000"/>
            </a:lvl8pPr>
            <a:lvl9pPr marL="365746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1" y="4639235"/>
            <a:ext cx="1011428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marL="0" lvl="0" indent="0" algn="ctr" defTabSz="914368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15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222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158" y="416864"/>
            <a:ext cx="2587812" cy="5607424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4320" y="414021"/>
            <a:ext cx="819311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1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5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6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3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9/20/2021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99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93184-459F-46AF-AAED-FA72248901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8CB6-76AB-4F37-9DE1-3285C525D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3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8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F93184-459F-46AF-AAED-FA72248901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C58CB6-76AB-4F37-9DE1-3285C525D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5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6" y="1882588"/>
            <a:ext cx="101092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CA6D18E-40E8-4764-BB5E-ADAEEB56208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55" y="5572815"/>
            <a:ext cx="1140417" cy="11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3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914368" rtl="0" eaLnBrk="1" latinLnBrk="0" hangingPunct="1">
        <a:spcBef>
          <a:spcPct val="0"/>
        </a:spcBef>
        <a:buNone/>
        <a:defRPr sz="5599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11" indent="-403211" algn="l" defTabSz="914368" rtl="0" eaLnBrk="1" latinLnBrk="0" hangingPunct="1">
        <a:spcBef>
          <a:spcPts val="2000"/>
        </a:spcBef>
        <a:buFontTx/>
        <a:buBlip>
          <a:blip r:embed="rId16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22" indent="-403211" algn="l" defTabSz="914368" rtl="0" eaLnBrk="1" latinLnBrk="0" hangingPunct="1">
        <a:spcBef>
          <a:spcPts val="600"/>
        </a:spcBef>
        <a:buFontTx/>
        <a:buBlip>
          <a:blip r:embed="rId16"/>
        </a:buBlip>
        <a:defRPr sz="2201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2959" indent="-336538" algn="l" defTabSz="914368" rtl="0" eaLnBrk="1" latinLnBrk="0" hangingPunct="1">
        <a:spcBef>
          <a:spcPts val="600"/>
        </a:spcBef>
        <a:buFontTx/>
        <a:buBlip>
          <a:blip r:embed="rId16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196" indent="-349237" algn="l" defTabSz="914368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734" indent="-336538" algn="l" defTabSz="914368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11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098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571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046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1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3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9D57-42F3-4A00-BC9A-82D8FB2C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18" y="557029"/>
            <a:ext cx="12056782" cy="16539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ISOTOPES &amp; Their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FCC03-F723-49C4-AA13-5198A09BE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04" y="2053069"/>
            <a:ext cx="10109201" cy="395343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</a:rPr>
              <a:t>In this PPT you will find: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Do-NOW that will review what students learned from our PPT on Basic Atomic Structure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The solution to this Do-Now organized as a full group share out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Whiteboard Review Game of the previous learning targets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Lesson Objectives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walkthrough of Isotopes, their Structure, Application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Guided Practice Activity that practices notating isotopes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An Exit Ticket that is designed to assess their grasp on the learning targets presented in the PPT</a:t>
            </a:r>
          </a:p>
        </p:txBody>
      </p:sp>
    </p:spTree>
    <p:extLst>
      <p:ext uri="{BB962C8B-B14F-4D97-AF65-F5344CB8AC3E}">
        <p14:creationId xmlns:p14="http://schemas.microsoft.com/office/powerpoint/2010/main" val="334343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FEAC-A2C9-424A-B656-078D8528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0" y="-359301"/>
            <a:ext cx="8669696" cy="1653988"/>
          </a:xfrm>
        </p:spPr>
        <p:txBody>
          <a:bodyPr/>
          <a:lstStyle/>
          <a:p>
            <a:r>
              <a:rPr lang="en-US" u="sng" dirty="0"/>
              <a:t>WHAT ASSIGNMENTS WERE GIVEN?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C718B-B4FB-4778-8FF6-FBB4C7435BCE}"/>
              </a:ext>
            </a:extLst>
          </p:cNvPr>
          <p:cNvSpPr txBox="1"/>
          <p:nvPr/>
        </p:nvSpPr>
        <p:spPr>
          <a:xfrm>
            <a:off x="71388" y="858629"/>
            <a:ext cx="33838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TUESDAY 8/10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  Two S.M.A.R.T Goals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1758E-C6DE-4EFB-9CDA-9BFC1510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" y="5458225"/>
            <a:ext cx="2209038" cy="12425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A282C-FF6F-41CC-9D49-7538DFA5ECD5}"/>
              </a:ext>
            </a:extLst>
          </p:cNvPr>
          <p:cNvSpPr txBox="1"/>
          <p:nvPr/>
        </p:nvSpPr>
        <p:spPr>
          <a:xfrm>
            <a:off x="5807384" y="768882"/>
            <a:ext cx="52320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FRIDAY 8/18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ADI #1 Report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ADI #1 Poster Presentation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ADI #1 Peer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8FA5E-A0CD-41C1-8FB9-EF5912506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8" y="4009114"/>
            <a:ext cx="2209038" cy="12425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6DF58-0B90-4246-8047-C7EDAA44C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332" y="4630406"/>
            <a:ext cx="1700931" cy="9567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7E244-C505-49A7-A01E-4961081D4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331" y="5699786"/>
            <a:ext cx="1700932" cy="956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73E219-59D0-4B4C-BB67-E09854C57DB1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7A632D-6B84-40CE-9D00-692D8381EAFD}"/>
              </a:ext>
            </a:extLst>
          </p:cNvPr>
          <p:cNvSpPr txBox="1"/>
          <p:nvPr/>
        </p:nvSpPr>
        <p:spPr>
          <a:xfrm>
            <a:off x="2571977" y="3913990"/>
            <a:ext cx="5232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8/12- 8/30 DO-NOWS</a:t>
            </a:r>
          </a:p>
        </p:txBody>
      </p:sp>
      <p:pic>
        <p:nvPicPr>
          <p:cNvPr id="12" name="Picture 2" descr="Be SMART About Your Goal Setting – Business Advisor and Executive Coach -  Doug Thorpe">
            <a:extLst>
              <a:ext uri="{FF2B5EF4-FFF2-40B4-BE49-F238E27FC236}">
                <a16:creationId xmlns:a16="http://schemas.microsoft.com/office/drawing/2014/main" id="{D693D14C-B09C-4EB7-B08F-56A8E36EF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2"/>
          <a:stretch/>
        </p:blipFill>
        <p:spPr bwMode="auto">
          <a:xfrm>
            <a:off x="2294680" y="1683542"/>
            <a:ext cx="3512704" cy="122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66D938-1EDC-4BB0-A6AB-1304285AD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470" y="176719"/>
            <a:ext cx="2546514" cy="3079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99998F-F369-4E7F-825D-79C914CE5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7558" y="4630406"/>
            <a:ext cx="1700931" cy="9567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B19B8-0EFE-49CE-A4E2-025CF1569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765" y="5699786"/>
            <a:ext cx="1754724" cy="987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9ABF42-1111-40D1-8565-F6E74EF986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6901" y="4611460"/>
            <a:ext cx="1700932" cy="9567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17A44B-987C-4D73-9D94-A51EE4A44F89}"/>
              </a:ext>
            </a:extLst>
          </p:cNvPr>
          <p:cNvSpPr txBox="1"/>
          <p:nvPr/>
        </p:nvSpPr>
        <p:spPr>
          <a:xfrm>
            <a:off x="7817696" y="4003739"/>
            <a:ext cx="52320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THURSDAY 8/26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NBC #1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Tech Signup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 Is Science?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Metric Conversions</a:t>
            </a:r>
          </a:p>
        </p:txBody>
      </p:sp>
    </p:spTree>
    <p:extLst>
      <p:ext uri="{BB962C8B-B14F-4D97-AF65-F5344CB8AC3E}">
        <p14:creationId xmlns:p14="http://schemas.microsoft.com/office/powerpoint/2010/main" val="362885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FEAC-A2C9-424A-B656-078D8528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91" y="-364684"/>
            <a:ext cx="4750066" cy="1653988"/>
          </a:xfrm>
        </p:spPr>
        <p:txBody>
          <a:bodyPr/>
          <a:lstStyle/>
          <a:p>
            <a:pPr algn="ctr"/>
            <a:r>
              <a:rPr lang="en-US" u="sng" dirty="0"/>
              <a:t>ANNOUNCEMENTS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C718B-B4FB-4778-8FF6-FBB4C7435BCE}"/>
              </a:ext>
            </a:extLst>
          </p:cNvPr>
          <p:cNvSpPr txBox="1"/>
          <p:nvPr/>
        </p:nvSpPr>
        <p:spPr>
          <a:xfrm>
            <a:off x="250291" y="858629"/>
            <a:ext cx="5037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-Missed Notebook Checks on TODAY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-Absent Do-Now process (TEAMS)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-Bring your devices EVERY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73E219-59D0-4B4C-BB67-E09854C57DB1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B2EF96E-D439-43F6-A1D2-D35ED5189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17" y="0"/>
            <a:ext cx="6904384" cy="3883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18A272-725C-476F-8706-B73E08EB548F}"/>
              </a:ext>
            </a:extLst>
          </p:cNvPr>
          <p:cNvSpPr txBox="1"/>
          <p:nvPr/>
        </p:nvSpPr>
        <p:spPr>
          <a:xfrm>
            <a:off x="5871282" y="4128210"/>
            <a:ext cx="6715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to TEAMS&gt;1B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Files&gt;Class Materials&gt; Do-NOWS&gt;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C31C5A-2EB8-4A0E-AF29-3DB004D9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325" y="19842"/>
            <a:ext cx="6924675" cy="3457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67F3C7-2B1B-425C-BE66-18913EF3B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24" y="912860"/>
            <a:ext cx="7157436" cy="2797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EDC121-CE34-4EBD-85F5-767E75090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616" y="45071"/>
            <a:ext cx="68675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606" y="-184484"/>
            <a:ext cx="10353761" cy="1326321"/>
          </a:xfrm>
        </p:spPr>
        <p:txBody>
          <a:bodyPr/>
          <a:lstStyle/>
          <a:p>
            <a:r>
              <a:rPr lang="en-US" dirty="0"/>
              <a:t>UNPACKING THE STANDARD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415" y="1188750"/>
            <a:ext cx="1124224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SPS1.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Obtain, evaluate, and communicate information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the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Periodic Table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explain the relative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elements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based on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patterns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atomic structure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Develop and use models to compare and contrast the structure of atoms, ions and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isotopes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0D3151-5D7A-43BA-B8C5-988973D8CFD1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77906C-877B-4FB6-9924-212BBBFB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9474955" y="-390650"/>
            <a:ext cx="2955235" cy="36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0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2" y="1892204"/>
            <a:ext cx="7818547" cy="61368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Explain what isotopes are and their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Notate isotopes when given a 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List structure of an isotope when given a notation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6345" y="-559279"/>
            <a:ext cx="5685183" cy="3173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+mj-ea"/>
                <a:cs typeface="+mj-cs"/>
              </a:rPr>
              <a:t>WHAT YOU 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+mj-ea"/>
                <a:cs typeface="+mj-cs"/>
              </a:rPr>
              <a:t>WILL </a:t>
            </a: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+mj-ea"/>
                <a:cs typeface="+mj-cs"/>
              </a:rPr>
              <a:t>BE ABLE To do before you leave!!!!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1732E58-B4D3-4D75-A978-72585A8B9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7851913" y="0"/>
            <a:ext cx="3352801" cy="4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03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2D6C-8D0F-48C2-A219-A6BA92B8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70" y="-362527"/>
            <a:ext cx="11785794" cy="1653988"/>
          </a:xfrm>
        </p:spPr>
        <p:txBody>
          <a:bodyPr/>
          <a:lstStyle/>
          <a:p>
            <a:r>
              <a:rPr lang="en-US" sz="6600" b="1" u="sng" dirty="0"/>
              <a:t>BEFORE WE START YOU SHOULD: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BB97-50EC-4F7F-B73C-6430F536B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36" y="734423"/>
            <a:ext cx="7536830" cy="6371460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Make sure you have your notes &amp; P TABLE</a:t>
            </a:r>
          </a:p>
          <a:p>
            <a:r>
              <a:rPr lang="en-US" sz="4400" dirty="0"/>
              <a:t>Put your phone up</a:t>
            </a:r>
          </a:p>
          <a:p>
            <a:r>
              <a:rPr lang="en-US" sz="4400" dirty="0"/>
              <a:t>PAY ATTENTION</a:t>
            </a:r>
          </a:p>
          <a:p>
            <a:r>
              <a:rPr lang="en-US" sz="4400" dirty="0"/>
              <a:t>PARTICIPATE!!!</a:t>
            </a:r>
          </a:p>
          <a:p>
            <a:r>
              <a:rPr lang="en-US" sz="4400" dirty="0"/>
              <a:t>These lessons BUILD up to one full conceptual understanding…don’t forget what we’ve learned…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hecklist">
                <a:extLst>
                  <a:ext uri="{FF2B5EF4-FFF2-40B4-BE49-F238E27FC236}">
                    <a16:creationId xmlns:a16="http://schemas.microsoft.com/office/drawing/2014/main" id="{DE23EC15-21CF-4F0C-A32C-E2032E93F4B4}"/>
                  </a:ext>
                </a:extLst>
              </p:cNvPr>
              <p:cNvGraphicFramePr/>
              <p:nvPr/>
            </p:nvGraphicFramePr>
            <p:xfrm>
              <a:off x="4380631" y="1825500"/>
              <a:ext cx="3646581" cy="23731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46581" cy="2373172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15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hecklist">
                <a:extLst>
                  <a:ext uri="{FF2B5EF4-FFF2-40B4-BE49-F238E27FC236}">
                    <a16:creationId xmlns:a16="http://schemas.microsoft.com/office/drawing/2014/main" id="{DE23EC15-21CF-4F0C-A32C-E2032E93F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0631" y="1825500"/>
                <a:ext cx="3646581" cy="237317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CDF353E-7337-46A5-84AA-99B9D7FC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212" y="1137557"/>
            <a:ext cx="3790950" cy="5105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361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2D6C-8D0F-48C2-A219-A6BA92B8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851" y="243269"/>
            <a:ext cx="7178430" cy="1653988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WHITEBOARD</a:t>
            </a:r>
            <a:r>
              <a:rPr lang="en-US" sz="6600" b="1" u="sng" dirty="0"/>
              <a:t>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BB97-50EC-4F7F-B73C-6430F536B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34638" y="1897257"/>
            <a:ext cx="8966004" cy="6371460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Hold up your board when I say time!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8F1746-6B75-4EA0-9D8E-8422E424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541" y="7129079"/>
            <a:ext cx="5001397" cy="63714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7AA436-2F89-4118-A00F-F86EF0CF9500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4.81481E-6 L 1.45833E-6 -1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045" y="379562"/>
            <a:ext cx="329529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dirty="0">
                <a:solidFill>
                  <a:prstClr val="white"/>
                </a:solidFill>
              </a:rPr>
              <a:t>Name the part of an atom shown at part </a:t>
            </a:r>
            <a:r>
              <a:rPr lang="en-US" sz="11500" dirty="0">
                <a:solidFill>
                  <a:srgbClr val="FFFF00"/>
                </a:solidFill>
              </a:rPr>
              <a:t>B</a:t>
            </a:r>
            <a:r>
              <a:rPr lang="en-US" sz="5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166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045" y="379562"/>
            <a:ext cx="32952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srgbClr val="FFFF00"/>
                </a:solidFill>
              </a:rPr>
              <a:t>Neutron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defTabSz="457200"/>
            <a:r>
              <a:rPr lang="en-US" sz="5400" dirty="0">
                <a:solidFill>
                  <a:prstClr val="white"/>
                </a:solidFill>
              </a:rPr>
              <a:t>HOW DO YOU KNOW??</a:t>
            </a:r>
          </a:p>
        </p:txBody>
      </p:sp>
    </p:spTree>
    <p:extLst>
      <p:ext uri="{BB962C8B-B14F-4D97-AF65-F5344CB8AC3E}">
        <p14:creationId xmlns:p14="http://schemas.microsoft.com/office/powerpoint/2010/main" val="211365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045" y="379562"/>
            <a:ext cx="329529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dirty="0">
                <a:solidFill>
                  <a:prstClr val="white"/>
                </a:solidFill>
              </a:rPr>
              <a:t>Name the part of an atom shown at part </a:t>
            </a:r>
            <a:r>
              <a:rPr lang="en-US" sz="11500" dirty="0">
                <a:solidFill>
                  <a:srgbClr val="FFFF00"/>
                </a:solidFill>
              </a:rPr>
              <a:t>A</a:t>
            </a:r>
            <a:r>
              <a:rPr lang="en-US" sz="5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1462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562" y="914400"/>
            <a:ext cx="32952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FFFF00"/>
                </a:solidFill>
              </a:rPr>
              <a:t>Proton</a:t>
            </a: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  <a:p>
            <a:pPr defTabSz="457200"/>
            <a:r>
              <a:rPr lang="en-US" sz="6000" dirty="0">
                <a:solidFill>
                  <a:prstClr val="white"/>
                </a:solidFill>
              </a:rPr>
              <a:t>How do you know?</a:t>
            </a:r>
          </a:p>
        </p:txBody>
      </p:sp>
    </p:spTree>
    <p:extLst>
      <p:ext uri="{BB962C8B-B14F-4D97-AF65-F5344CB8AC3E}">
        <p14:creationId xmlns:p14="http://schemas.microsoft.com/office/powerpoint/2010/main" val="175425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6990" y="-244570"/>
            <a:ext cx="10353761" cy="1326321"/>
          </a:xfrm>
        </p:spPr>
        <p:txBody>
          <a:bodyPr>
            <a:normAutofit/>
          </a:bodyPr>
          <a:lstStyle/>
          <a:p>
            <a:r>
              <a:rPr lang="en-US" sz="5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Do-now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9" y="822114"/>
            <a:ext cx="4548638" cy="2628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60" y="55366"/>
            <a:ext cx="4103971" cy="3793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8327" y="290185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1190" y="1081751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1190" y="2108136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0535" y="3419036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20AF21-5F9B-4CCC-ACA6-788013D1AF22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53209" y="354758"/>
            <a:ext cx="2838791" cy="36759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WHICH particle should be REMOVED to represent a BORON atom with an Atomic mass of 10amu? Why?</a:t>
            </a:r>
          </a:p>
        </p:txBody>
      </p:sp>
    </p:spTree>
    <p:extLst>
      <p:ext uri="{BB962C8B-B14F-4D97-AF65-F5344CB8AC3E}">
        <p14:creationId xmlns:p14="http://schemas.microsoft.com/office/powerpoint/2010/main" val="349404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045" y="379562"/>
            <a:ext cx="329529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dirty="0">
                <a:solidFill>
                  <a:prstClr val="white"/>
                </a:solidFill>
              </a:rPr>
              <a:t>Name the part of an atom shown at part </a:t>
            </a:r>
            <a:r>
              <a:rPr lang="en-US" sz="11500" dirty="0">
                <a:solidFill>
                  <a:srgbClr val="FFFF00"/>
                </a:solidFill>
              </a:rPr>
              <a:t>E</a:t>
            </a:r>
            <a:r>
              <a:rPr lang="en-US" sz="5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3379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598" y="541640"/>
            <a:ext cx="35195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FFFF00"/>
                </a:solidFill>
              </a:rPr>
              <a:t>Electron</a:t>
            </a: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  <a:p>
            <a:pPr defTabSz="457200"/>
            <a:r>
              <a:rPr lang="en-US" sz="6000" dirty="0">
                <a:solidFill>
                  <a:prstClr val="white"/>
                </a:solidFill>
              </a:rPr>
              <a:t>How do you know?</a:t>
            </a:r>
          </a:p>
        </p:txBody>
      </p:sp>
    </p:spTree>
    <p:extLst>
      <p:ext uri="{BB962C8B-B14F-4D97-AF65-F5344CB8AC3E}">
        <p14:creationId xmlns:p14="http://schemas.microsoft.com/office/powerpoint/2010/main" val="2714219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045" y="379562"/>
            <a:ext cx="329529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dirty="0">
                <a:solidFill>
                  <a:prstClr val="white"/>
                </a:solidFill>
              </a:rPr>
              <a:t>Name the part of an atom shown at part </a:t>
            </a:r>
            <a:r>
              <a:rPr lang="en-US" sz="11500" dirty="0">
                <a:solidFill>
                  <a:srgbClr val="FFFF00"/>
                </a:solidFill>
              </a:rPr>
              <a:t>C</a:t>
            </a:r>
            <a:r>
              <a:rPr lang="en-US" sz="5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30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598" y="1926635"/>
            <a:ext cx="3519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FFFF00"/>
                </a:solidFill>
              </a:rPr>
              <a:t>Nucleus</a:t>
            </a: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901131" y="2607770"/>
            <a:ext cx="2208363" cy="2274780"/>
          </a:xfrm>
          <a:prstGeom prst="ellipse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8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045" y="379562"/>
            <a:ext cx="329529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dirty="0">
                <a:solidFill>
                  <a:prstClr val="white"/>
                </a:solidFill>
              </a:rPr>
              <a:t>Name the part of an atom shown at part </a:t>
            </a:r>
            <a:r>
              <a:rPr lang="en-US" sz="11500" dirty="0">
                <a:solidFill>
                  <a:srgbClr val="FFFF00"/>
                </a:solidFill>
              </a:rPr>
              <a:t>D</a:t>
            </a:r>
            <a:r>
              <a:rPr lang="en-US" sz="5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484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tom diagram fill in the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6281"/>
            <a:ext cx="6883580" cy="6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598" y="1926635"/>
            <a:ext cx="35195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FFFF00"/>
                </a:solidFill>
              </a:rPr>
              <a:t>Shells or Orbitals</a:t>
            </a: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  <a:p>
            <a:pPr defTabSz="457200"/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228271" y="2087592"/>
            <a:ext cx="3433314" cy="3433313"/>
          </a:xfrm>
          <a:prstGeom prst="ellipse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538308" y="1414733"/>
            <a:ext cx="4813390" cy="4761780"/>
          </a:xfrm>
          <a:prstGeom prst="ellipse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1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0339" y="448573"/>
            <a:ext cx="785003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dirty="0">
                <a:solidFill>
                  <a:prstClr val="white"/>
                </a:solidFill>
              </a:rPr>
              <a:t>What am I?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defTabSz="457200"/>
            <a:r>
              <a:rPr lang="en-US" sz="5400" dirty="0">
                <a:solidFill>
                  <a:prstClr val="white"/>
                </a:solidFill>
              </a:rPr>
              <a:t>I have the SMALLEST mass of the subatomic particles…and a negative charge</a:t>
            </a:r>
          </a:p>
        </p:txBody>
      </p:sp>
    </p:spTree>
    <p:extLst>
      <p:ext uri="{BB962C8B-B14F-4D97-AF65-F5344CB8AC3E}">
        <p14:creationId xmlns:p14="http://schemas.microsoft.com/office/powerpoint/2010/main" val="3490130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577" y="2403894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/>
              <a:t>ELECTRON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7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075" y="724618"/>
            <a:ext cx="78500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What am I?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defTabSz="457200"/>
            <a:r>
              <a:rPr lang="en-US" sz="5400" dirty="0">
                <a:solidFill>
                  <a:prstClr val="white"/>
                </a:solidFill>
              </a:rPr>
              <a:t>I have a mass of 1 </a:t>
            </a:r>
            <a:r>
              <a:rPr lang="en-US" sz="5400" dirty="0" err="1">
                <a:solidFill>
                  <a:prstClr val="white"/>
                </a:solidFill>
              </a:rPr>
              <a:t>amu</a:t>
            </a:r>
            <a:r>
              <a:rPr lang="en-US" sz="5400" dirty="0">
                <a:solidFill>
                  <a:prstClr val="white"/>
                </a:solidFill>
              </a:rPr>
              <a:t> and have NO charge</a:t>
            </a:r>
          </a:p>
        </p:txBody>
      </p:sp>
    </p:spTree>
    <p:extLst>
      <p:ext uri="{BB962C8B-B14F-4D97-AF65-F5344CB8AC3E}">
        <p14:creationId xmlns:p14="http://schemas.microsoft.com/office/powerpoint/2010/main" val="1304200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577" y="2403894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 err="1"/>
              <a:t>NeuTRON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971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6990" y="-244570"/>
            <a:ext cx="10353761" cy="1326321"/>
          </a:xfrm>
        </p:spPr>
        <p:txBody>
          <a:bodyPr>
            <a:norm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GO OVER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5" y="822113"/>
            <a:ext cx="7055985" cy="40773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20AF21-5F9B-4CCC-ACA6-788013D1AF22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BED11F-C8AB-4269-931D-6BF5B7D8D279}"/>
              </a:ext>
            </a:extLst>
          </p:cNvPr>
          <p:cNvSpPr txBox="1"/>
          <p:nvPr/>
        </p:nvSpPr>
        <p:spPr>
          <a:xfrm>
            <a:off x="7140717" y="52327"/>
            <a:ext cx="4247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TEST TAKING 101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-I’d do PROCESS OF ELIMINATION TO ANSWER THIS!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BFC9B-A0E5-4F49-941A-9DEDF971D3CE}"/>
              </a:ext>
            </a:extLst>
          </p:cNvPr>
          <p:cNvSpPr txBox="1"/>
          <p:nvPr/>
        </p:nvSpPr>
        <p:spPr>
          <a:xfrm>
            <a:off x="7220928" y="1796767"/>
            <a:ext cx="47163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what you’ve learned about the mass and charges of subatomic particles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…WHICH two answer choices can be ELIMINATED?!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30F4D3-608A-4ECA-B318-33F097287721}"/>
              </a:ext>
            </a:extLst>
          </p:cNvPr>
          <p:cNvSpPr/>
          <p:nvPr/>
        </p:nvSpPr>
        <p:spPr>
          <a:xfrm>
            <a:off x="0" y="3144253"/>
            <a:ext cx="4828674" cy="14758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2119F7-638E-4898-8CFC-63FD431A8E0B}"/>
              </a:ext>
            </a:extLst>
          </p:cNvPr>
          <p:cNvSpPr txBox="1"/>
          <p:nvPr/>
        </p:nvSpPr>
        <p:spPr>
          <a:xfrm>
            <a:off x="-95397" y="3113878"/>
            <a:ext cx="7236114" cy="17551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 should know that Neutrons do NOT have a charge of +1, so we should only pick between A &amp; B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871F27-A56F-4553-BAE7-2D8824DE5309}"/>
              </a:ext>
            </a:extLst>
          </p:cNvPr>
          <p:cNvSpPr/>
          <p:nvPr/>
        </p:nvSpPr>
        <p:spPr>
          <a:xfrm>
            <a:off x="4668253" y="2177566"/>
            <a:ext cx="1668379" cy="5565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E35FE4-9DCB-4A1E-BE8F-C92396550F24}"/>
              </a:ext>
            </a:extLst>
          </p:cNvPr>
          <p:cNvSpPr txBox="1"/>
          <p:nvPr/>
        </p:nvSpPr>
        <p:spPr>
          <a:xfrm>
            <a:off x="4961515" y="1611040"/>
            <a:ext cx="833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40E28D-BD1D-46AF-9187-BDED58A9AEC4}"/>
              </a:ext>
            </a:extLst>
          </p:cNvPr>
          <p:cNvSpPr/>
          <p:nvPr/>
        </p:nvSpPr>
        <p:spPr>
          <a:xfrm>
            <a:off x="-40934" y="1767507"/>
            <a:ext cx="6565874" cy="1005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270B6F-D008-4EE0-AE42-536429E70FB8}"/>
              </a:ext>
            </a:extLst>
          </p:cNvPr>
          <p:cNvSpPr/>
          <p:nvPr/>
        </p:nvSpPr>
        <p:spPr>
          <a:xfrm>
            <a:off x="-40934" y="2392471"/>
            <a:ext cx="7356134" cy="1066628"/>
          </a:xfrm>
          <a:custGeom>
            <a:avLst/>
            <a:gdLst>
              <a:gd name="connsiteX0" fmla="*/ 0 w 7356134"/>
              <a:gd name="connsiteY0" fmla="*/ 533314 h 1066628"/>
              <a:gd name="connsiteX1" fmla="*/ 3678067 w 7356134"/>
              <a:gd name="connsiteY1" fmla="*/ 0 h 1066628"/>
              <a:gd name="connsiteX2" fmla="*/ 7356134 w 7356134"/>
              <a:gd name="connsiteY2" fmla="*/ 533314 h 1066628"/>
              <a:gd name="connsiteX3" fmla="*/ 3678067 w 7356134"/>
              <a:gd name="connsiteY3" fmla="*/ 1066628 h 1066628"/>
              <a:gd name="connsiteX4" fmla="*/ 0 w 7356134"/>
              <a:gd name="connsiteY4" fmla="*/ 533314 h 106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4" h="1066628" extrusionOk="0">
                <a:moveTo>
                  <a:pt x="0" y="533314"/>
                </a:moveTo>
                <a:cubicBezTo>
                  <a:pt x="55077" y="-175519"/>
                  <a:pt x="1983647" y="271402"/>
                  <a:pt x="3678067" y="0"/>
                </a:cubicBezTo>
                <a:cubicBezTo>
                  <a:pt x="5689179" y="-7648"/>
                  <a:pt x="7365386" y="206332"/>
                  <a:pt x="7356134" y="533314"/>
                </a:cubicBezTo>
                <a:cubicBezTo>
                  <a:pt x="7486714" y="741544"/>
                  <a:pt x="5680074" y="1141373"/>
                  <a:pt x="3678067" y="1066628"/>
                </a:cubicBezTo>
                <a:cubicBezTo>
                  <a:pt x="1631825" y="1115569"/>
                  <a:pt x="23490" y="807194"/>
                  <a:pt x="0" y="533314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7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7" grpId="0" animBg="1"/>
      <p:bldP spid="18" grpId="0" animBg="1"/>
      <p:bldP spid="19" grpId="0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075" y="724618"/>
            <a:ext cx="78500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What am I?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algn="ctr" defTabSz="457200"/>
            <a:r>
              <a:rPr lang="en-US" sz="5400" dirty="0">
                <a:solidFill>
                  <a:prstClr val="white"/>
                </a:solidFill>
              </a:rPr>
              <a:t>I have a mass of 1 </a:t>
            </a:r>
            <a:r>
              <a:rPr lang="en-US" sz="5400" dirty="0" err="1">
                <a:solidFill>
                  <a:prstClr val="white"/>
                </a:solidFill>
              </a:rPr>
              <a:t>amu</a:t>
            </a:r>
            <a:r>
              <a:rPr lang="en-US" sz="5400" dirty="0">
                <a:solidFill>
                  <a:prstClr val="white"/>
                </a:solidFill>
              </a:rPr>
              <a:t> and have a positive charge</a:t>
            </a:r>
          </a:p>
        </p:txBody>
      </p:sp>
    </p:spTree>
    <p:extLst>
      <p:ext uri="{BB962C8B-B14F-4D97-AF65-F5344CB8AC3E}">
        <p14:creationId xmlns:p14="http://schemas.microsoft.com/office/powerpoint/2010/main" val="3272031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37" y="2697192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 err="1"/>
              <a:t>protON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211333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075" y="724618"/>
            <a:ext cx="78500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What am I?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algn="ctr" defTabSz="457200"/>
            <a:r>
              <a:rPr lang="en-US" sz="5400" dirty="0">
                <a:solidFill>
                  <a:prstClr val="white"/>
                </a:solidFill>
              </a:rPr>
              <a:t>I am the SUM of Protons and Neutrons in an atom</a:t>
            </a:r>
          </a:p>
        </p:txBody>
      </p:sp>
    </p:spTree>
    <p:extLst>
      <p:ext uri="{BB962C8B-B14F-4D97-AF65-F5344CB8AC3E}">
        <p14:creationId xmlns:p14="http://schemas.microsoft.com/office/powerpoint/2010/main" val="126405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37" y="264543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/>
              <a:t>Atomic mass</a:t>
            </a:r>
          </a:p>
        </p:txBody>
      </p:sp>
      <p:pic>
        <p:nvPicPr>
          <p:cNvPr id="3" name="Picture 2" descr="Image result for periodic table k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6271" r="17840" b="6754"/>
          <a:stretch/>
        </p:blipFill>
        <p:spPr bwMode="auto">
          <a:xfrm>
            <a:off x="4286047" y="1734837"/>
            <a:ext cx="3505739" cy="364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537920" y="4571999"/>
            <a:ext cx="3036498" cy="74324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10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075" y="724618"/>
            <a:ext cx="785003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What am I?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algn="ctr" defTabSz="457200"/>
            <a:r>
              <a:rPr lang="en-US" sz="5400" dirty="0">
                <a:solidFill>
                  <a:prstClr val="white"/>
                </a:solidFill>
              </a:rPr>
              <a:t>I am the number of protons in an atom and I determine an element’s identity</a:t>
            </a:r>
          </a:p>
        </p:txBody>
      </p:sp>
    </p:spTree>
    <p:extLst>
      <p:ext uri="{BB962C8B-B14F-4D97-AF65-F5344CB8AC3E}">
        <p14:creationId xmlns:p14="http://schemas.microsoft.com/office/powerpoint/2010/main" val="3790591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059" y="0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/>
              <a:t>Atomic number</a:t>
            </a:r>
          </a:p>
        </p:txBody>
      </p:sp>
      <p:pic>
        <p:nvPicPr>
          <p:cNvPr id="3" name="Picture 2" descr="Image result for periodic table k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6271" r="17840" b="6754"/>
          <a:stretch/>
        </p:blipFill>
        <p:spPr bwMode="auto">
          <a:xfrm>
            <a:off x="4286047" y="1734837"/>
            <a:ext cx="3505739" cy="364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537920" y="1863306"/>
            <a:ext cx="3036498" cy="74324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15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075" y="724618"/>
            <a:ext cx="78500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What am I?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algn="ctr" defTabSz="457200"/>
            <a:r>
              <a:rPr lang="en-US" sz="5400" dirty="0">
                <a:solidFill>
                  <a:prstClr val="white"/>
                </a:solidFill>
              </a:rPr>
              <a:t>I have 11 protons, 11 electrons, and 12 Neutrons</a:t>
            </a:r>
          </a:p>
        </p:txBody>
      </p:sp>
    </p:spTree>
    <p:extLst>
      <p:ext uri="{BB962C8B-B14F-4D97-AF65-F5344CB8AC3E}">
        <p14:creationId xmlns:p14="http://schemas.microsoft.com/office/powerpoint/2010/main" val="1419694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99381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/>
              <a:t>sodium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2" t="20355"/>
          <a:stretch/>
        </p:blipFill>
        <p:spPr bwMode="auto">
          <a:xfrm>
            <a:off x="4267920" y="2125702"/>
            <a:ext cx="3162300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2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075" y="724618"/>
            <a:ext cx="78500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What am I?</a:t>
            </a:r>
          </a:p>
          <a:p>
            <a:pPr defTabSz="457200"/>
            <a:endParaRPr lang="en-US" sz="5400" dirty="0">
              <a:solidFill>
                <a:prstClr val="white"/>
              </a:solidFill>
            </a:endParaRPr>
          </a:p>
          <a:p>
            <a:pPr algn="ctr" defTabSz="457200"/>
            <a:r>
              <a:rPr lang="en-US" sz="5400" dirty="0">
                <a:solidFill>
                  <a:prstClr val="white"/>
                </a:solidFill>
              </a:rPr>
              <a:t>I have 11 protons, 12 electrons, and 12 Neutrons</a:t>
            </a:r>
          </a:p>
        </p:txBody>
      </p:sp>
    </p:spTree>
    <p:extLst>
      <p:ext uri="{BB962C8B-B14F-4D97-AF65-F5344CB8AC3E}">
        <p14:creationId xmlns:p14="http://schemas.microsoft.com/office/powerpoint/2010/main" val="1906799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99381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/>
              <a:t>sodium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2" t="20355"/>
          <a:stretch/>
        </p:blipFill>
        <p:spPr bwMode="auto">
          <a:xfrm>
            <a:off x="4509525" y="2125702"/>
            <a:ext cx="3162300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3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6990" y="-244570"/>
            <a:ext cx="10353761" cy="1326321"/>
          </a:xfrm>
        </p:spPr>
        <p:txBody>
          <a:bodyPr>
            <a:norm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GO OVER IT!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20AF21-5F9B-4CCC-ACA6-788013D1AF22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BED11F-C8AB-4269-931D-6BF5B7D8D279}"/>
              </a:ext>
            </a:extLst>
          </p:cNvPr>
          <p:cNvSpPr txBox="1"/>
          <p:nvPr/>
        </p:nvSpPr>
        <p:spPr>
          <a:xfrm>
            <a:off x="203554" y="1081751"/>
            <a:ext cx="4247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is STRAIGHT from an old ILLUMINATE assessment</a:t>
            </a:r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…the first thing we should do is IDENTIFY what ALL of these LABELED PARTS ARE!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EF948-F487-4AAA-9BDA-C043AAD9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926" y="0"/>
            <a:ext cx="4103971" cy="379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E578D4-50BC-413E-B065-DE68B96E695E}"/>
              </a:ext>
            </a:extLst>
          </p:cNvPr>
          <p:cNvSpPr txBox="1"/>
          <p:nvPr/>
        </p:nvSpPr>
        <p:spPr>
          <a:xfrm>
            <a:off x="5559793" y="234819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0E20C7-E433-442E-9207-7E21A74C9437}"/>
              </a:ext>
            </a:extLst>
          </p:cNvPr>
          <p:cNvSpPr txBox="1"/>
          <p:nvPr/>
        </p:nvSpPr>
        <p:spPr>
          <a:xfrm>
            <a:off x="8592656" y="1026385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672E8-274C-47A3-BBDC-5294F7B4E7BF}"/>
              </a:ext>
            </a:extLst>
          </p:cNvPr>
          <p:cNvSpPr txBox="1"/>
          <p:nvPr/>
        </p:nvSpPr>
        <p:spPr>
          <a:xfrm>
            <a:off x="8592656" y="20527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7D9F0-6CD6-4544-8B95-C8A3E7D56872}"/>
              </a:ext>
            </a:extLst>
          </p:cNvPr>
          <p:cNvSpPr txBox="1"/>
          <p:nvPr/>
        </p:nvSpPr>
        <p:spPr>
          <a:xfrm>
            <a:off x="5512001" y="33636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F63C079-C0E6-4937-BBCD-3A8DB989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75" y="299392"/>
            <a:ext cx="2838791" cy="36759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WHICH particle should be REMOVED to represent a BORON atom with an Atomic mass of 10amu? 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46C52-7CD9-4281-BA0D-2173D1B77EF7}"/>
              </a:ext>
            </a:extLst>
          </p:cNvPr>
          <p:cNvSpPr txBox="1"/>
          <p:nvPr/>
        </p:nvSpPr>
        <p:spPr>
          <a:xfrm>
            <a:off x="1317172" y="403496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ELECTRON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DCAD7-215D-40F2-AC42-69AF7B3D87EA}"/>
              </a:ext>
            </a:extLst>
          </p:cNvPr>
          <p:cNvSpPr txBox="1"/>
          <p:nvPr/>
        </p:nvSpPr>
        <p:spPr>
          <a:xfrm>
            <a:off x="118534" y="3883896"/>
            <a:ext cx="132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59B7E0-3DF0-46A5-B772-F1D07442F5B3}"/>
              </a:ext>
            </a:extLst>
          </p:cNvPr>
          <p:cNvSpPr txBox="1"/>
          <p:nvPr/>
        </p:nvSpPr>
        <p:spPr>
          <a:xfrm>
            <a:off x="1686239" y="5256624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43AA15-0581-4F46-B3D0-3D14B17DB3CD}"/>
              </a:ext>
            </a:extLst>
          </p:cNvPr>
          <p:cNvSpPr txBox="1"/>
          <p:nvPr/>
        </p:nvSpPr>
        <p:spPr>
          <a:xfrm>
            <a:off x="203553" y="5077184"/>
            <a:ext cx="1914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8EC3A4-795E-4458-BEAC-D939029D1C0C}"/>
              </a:ext>
            </a:extLst>
          </p:cNvPr>
          <p:cNvSpPr txBox="1"/>
          <p:nvPr/>
        </p:nvSpPr>
        <p:spPr>
          <a:xfrm>
            <a:off x="7061615" y="4107858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NUCLEUS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CAD1E-29EE-4DCC-B537-18FD0CD2735C}"/>
              </a:ext>
            </a:extLst>
          </p:cNvPr>
          <p:cNvSpPr txBox="1"/>
          <p:nvPr/>
        </p:nvSpPr>
        <p:spPr>
          <a:xfrm>
            <a:off x="5430925" y="3937402"/>
            <a:ext cx="1867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1D2B7E-C3D2-40B6-A91E-6DA3066F0846}"/>
              </a:ext>
            </a:extLst>
          </p:cNvPr>
          <p:cNvSpPr txBox="1"/>
          <p:nvPr/>
        </p:nvSpPr>
        <p:spPr>
          <a:xfrm>
            <a:off x="6939453" y="527243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NEUTRON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B219B1-D8B3-4E0D-ADA6-DB8688F544B5}"/>
              </a:ext>
            </a:extLst>
          </p:cNvPr>
          <p:cNvSpPr txBox="1"/>
          <p:nvPr/>
        </p:nvSpPr>
        <p:spPr>
          <a:xfrm>
            <a:off x="5740815" y="5121366"/>
            <a:ext cx="191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</p:spTree>
    <p:extLst>
      <p:ext uri="{BB962C8B-B14F-4D97-AF65-F5344CB8AC3E}">
        <p14:creationId xmlns:p14="http://schemas.microsoft.com/office/powerpoint/2010/main" val="29880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4" grpId="0"/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97" y="276045"/>
            <a:ext cx="67976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How many protons are in Carbon?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72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044" y="2156603"/>
            <a:ext cx="6797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6 protons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589902" y="1483744"/>
            <a:ext cx="1224951" cy="105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48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97" y="276045"/>
            <a:ext cx="679761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000" b="1" dirty="0">
                <a:solidFill>
                  <a:prstClr val="white"/>
                </a:solidFill>
              </a:rPr>
              <a:t>How many electrons are in a neutral atom of Carbon?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77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044" y="2156603"/>
            <a:ext cx="6797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6 electrons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589902" y="1483744"/>
            <a:ext cx="1224951" cy="105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80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97" y="276045"/>
            <a:ext cx="67976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000" b="1" dirty="0">
                <a:solidFill>
                  <a:prstClr val="white"/>
                </a:solidFill>
              </a:rPr>
              <a:t>How many NEUTRONS are in a atom of Carbon?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19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044" y="4054416"/>
            <a:ext cx="6797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srgbClr val="FFFF00"/>
                </a:solidFill>
              </a:rPr>
              <a:t>6 Neutrons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279351" y="4054416"/>
            <a:ext cx="1848060" cy="105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89" y="1897984"/>
            <a:ext cx="6797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12-6=6</a:t>
            </a:r>
          </a:p>
        </p:txBody>
      </p:sp>
      <p:sp>
        <p:nvSpPr>
          <p:cNvPr id="6" name="Oval 5"/>
          <p:cNvSpPr/>
          <p:nvPr/>
        </p:nvSpPr>
        <p:spPr>
          <a:xfrm>
            <a:off x="8279351" y="1371773"/>
            <a:ext cx="1848060" cy="105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808" y="1319132"/>
            <a:ext cx="6797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 err="1">
                <a:solidFill>
                  <a:prstClr val="white"/>
                </a:solidFill>
              </a:rPr>
              <a:t>Atm</a:t>
            </a:r>
            <a:r>
              <a:rPr lang="en-US" sz="4800" b="1" dirty="0">
                <a:solidFill>
                  <a:prstClr val="white"/>
                </a:solidFill>
              </a:rPr>
              <a:t> Mass- </a:t>
            </a:r>
            <a:r>
              <a:rPr lang="en-US" sz="4800" b="1" dirty="0" err="1">
                <a:solidFill>
                  <a:prstClr val="white"/>
                </a:solidFill>
              </a:rPr>
              <a:t>Atm</a:t>
            </a:r>
            <a:r>
              <a:rPr lang="en-US" sz="4800" b="1" dirty="0">
                <a:solidFill>
                  <a:prstClr val="white"/>
                </a:solidFill>
              </a:rPr>
              <a:t> # = N</a:t>
            </a:r>
          </a:p>
        </p:txBody>
      </p:sp>
    </p:spTree>
    <p:extLst>
      <p:ext uri="{BB962C8B-B14F-4D97-AF65-F5344CB8AC3E}">
        <p14:creationId xmlns:p14="http://schemas.microsoft.com/office/powerpoint/2010/main" val="3177821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286" y="0"/>
            <a:ext cx="679761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000" b="1" dirty="0">
                <a:solidFill>
                  <a:prstClr val="white"/>
                </a:solidFill>
              </a:rPr>
              <a:t>How many NEUTRONS are in THIS atom of Carbon?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0370" y="4226944"/>
            <a:ext cx="2053087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4400" b="1" dirty="0">
                <a:solidFill>
                  <a:prstClr val="black"/>
                </a:solidFill>
              </a:rPr>
              <a:t>14.03</a:t>
            </a:r>
          </a:p>
        </p:txBody>
      </p:sp>
    </p:spTree>
    <p:extLst>
      <p:ext uri="{BB962C8B-B14F-4D97-AF65-F5344CB8AC3E}">
        <p14:creationId xmlns:p14="http://schemas.microsoft.com/office/powerpoint/2010/main" val="1929522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044" y="4054416"/>
            <a:ext cx="6797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srgbClr val="FFFF00"/>
                </a:solidFill>
              </a:rPr>
              <a:t>8 Neutrons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7311187" y="1319132"/>
            <a:ext cx="3782383" cy="391546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59762" y="4054416"/>
            <a:ext cx="3057766" cy="105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89" y="2150129"/>
            <a:ext cx="6797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600" b="1" dirty="0">
                <a:solidFill>
                  <a:prstClr val="white"/>
                </a:solidFill>
              </a:rPr>
              <a:t>14-6=8</a:t>
            </a:r>
          </a:p>
        </p:txBody>
      </p:sp>
      <p:sp>
        <p:nvSpPr>
          <p:cNvPr id="6" name="Oval 5"/>
          <p:cNvSpPr/>
          <p:nvPr/>
        </p:nvSpPr>
        <p:spPr>
          <a:xfrm>
            <a:off x="8279351" y="1371773"/>
            <a:ext cx="1848060" cy="105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808" y="1319132"/>
            <a:ext cx="6797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 err="1">
                <a:solidFill>
                  <a:prstClr val="white"/>
                </a:solidFill>
              </a:rPr>
              <a:t>Atm</a:t>
            </a:r>
            <a:r>
              <a:rPr lang="en-US" sz="4800" b="1" dirty="0">
                <a:solidFill>
                  <a:prstClr val="white"/>
                </a:solidFill>
              </a:rPr>
              <a:t> Mass- </a:t>
            </a:r>
            <a:r>
              <a:rPr lang="en-US" sz="4800" b="1" dirty="0" err="1">
                <a:solidFill>
                  <a:prstClr val="white"/>
                </a:solidFill>
              </a:rPr>
              <a:t>Atm</a:t>
            </a:r>
            <a:r>
              <a:rPr lang="en-US" sz="4800" b="1" dirty="0">
                <a:solidFill>
                  <a:prstClr val="white"/>
                </a:solidFill>
              </a:rPr>
              <a:t> # = 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50370" y="4226944"/>
            <a:ext cx="2053087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4400" b="1" dirty="0">
                <a:solidFill>
                  <a:prstClr val="black"/>
                </a:solidFill>
              </a:rPr>
              <a:t>14.03</a:t>
            </a:r>
          </a:p>
        </p:txBody>
      </p:sp>
    </p:spTree>
    <p:extLst>
      <p:ext uri="{BB962C8B-B14F-4D97-AF65-F5344CB8AC3E}">
        <p14:creationId xmlns:p14="http://schemas.microsoft.com/office/powerpoint/2010/main" val="3071130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714"/>
            <a:ext cx="10353761" cy="1326321"/>
          </a:xfrm>
        </p:spPr>
        <p:txBody>
          <a:bodyPr>
            <a:normAutofit/>
          </a:bodyPr>
          <a:lstStyle/>
          <a:p>
            <a:r>
              <a:rPr lang="en-US" sz="6600" dirty="0"/>
              <a:t>WHAT IS AN ISOTOPE?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3024" y="1789424"/>
            <a:ext cx="6453769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4400" dirty="0">
                <a:solidFill>
                  <a:prstClr val="white"/>
                </a:solidFill>
              </a:rPr>
              <a:t>I</a:t>
            </a:r>
            <a:r>
              <a:rPr lang="en-US" sz="4400" b="1" dirty="0">
                <a:solidFill>
                  <a:prstClr val="white"/>
                </a:solidFill>
              </a:rPr>
              <a:t>sotopes </a:t>
            </a:r>
            <a:r>
              <a:rPr lang="en-US" sz="4400" dirty="0">
                <a:solidFill>
                  <a:prstClr val="white"/>
                </a:solidFill>
              </a:rPr>
              <a:t>are </a:t>
            </a:r>
            <a:r>
              <a:rPr lang="en-US" sz="6600" b="1" u="sng" dirty="0">
                <a:solidFill>
                  <a:srgbClr val="FFFF00"/>
                </a:solidFill>
              </a:rPr>
              <a:t>atoms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4400" dirty="0">
                <a:solidFill>
                  <a:prstClr val="white"/>
                </a:solidFill>
              </a:rPr>
              <a:t>of an element that have </a:t>
            </a:r>
            <a:r>
              <a:rPr lang="en-US" sz="4400" b="1" u="sng" dirty="0">
                <a:solidFill>
                  <a:srgbClr val="FFFF00"/>
                </a:solidFill>
              </a:rPr>
              <a:t>DIFFERENT</a:t>
            </a:r>
            <a:r>
              <a:rPr lang="en-US" sz="4400" dirty="0">
                <a:solidFill>
                  <a:prstClr val="white"/>
                </a:solidFill>
              </a:rPr>
              <a:t> numbers of </a:t>
            </a:r>
            <a:r>
              <a:rPr lang="en-US" sz="6000" b="1" u="sng" dirty="0">
                <a:solidFill>
                  <a:srgbClr val="FFFF00"/>
                </a:solidFill>
              </a:rPr>
              <a:t>Neutrons</a:t>
            </a:r>
            <a:r>
              <a:rPr lang="en-US" sz="4400" dirty="0">
                <a:solidFill>
                  <a:prstClr val="white"/>
                </a:solidFill>
              </a:rPr>
              <a:t>.</a:t>
            </a:r>
          </a:p>
          <a:p>
            <a:pPr marL="171450" indent="-171450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5"/>
          <a:stretch/>
        </p:blipFill>
        <p:spPr>
          <a:xfrm>
            <a:off x="6746793" y="2151805"/>
            <a:ext cx="4882136" cy="293778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Checklist">
                <a:extLst>
                  <a:ext uri="{FF2B5EF4-FFF2-40B4-BE49-F238E27FC236}">
                    <a16:creationId xmlns:a16="http://schemas.microsoft.com/office/drawing/2014/main" id="{98B5CE86-5A5F-40C8-9B9E-0EC34A9001A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90579354"/>
                  </p:ext>
                </p:extLst>
              </p:nvPr>
            </p:nvGraphicFramePr>
            <p:xfrm>
              <a:off x="9388928" y="481209"/>
              <a:ext cx="3004642" cy="132632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04642" cy="1326321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88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Checklist">
                <a:extLst>
                  <a:ext uri="{FF2B5EF4-FFF2-40B4-BE49-F238E27FC236}">
                    <a16:creationId xmlns:a16="http://schemas.microsoft.com/office/drawing/2014/main" id="{98B5CE86-5A5F-40C8-9B9E-0EC34A9001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88928" y="481209"/>
                <a:ext cx="3004642" cy="13263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14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391810"/>
            <a:ext cx="10353761" cy="1326321"/>
          </a:xfrm>
        </p:spPr>
        <p:txBody>
          <a:bodyPr>
            <a:normAutofit/>
          </a:bodyPr>
          <a:lstStyle/>
          <a:p>
            <a:r>
              <a:rPr lang="en-US" sz="6600" dirty="0"/>
              <a:t>WHAT IS AN ISOTOPE?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7751" y="1718131"/>
            <a:ext cx="545292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4800" dirty="0">
                <a:solidFill>
                  <a:prstClr val="white"/>
                </a:solidFill>
              </a:rPr>
              <a:t>*Periodic Table shows an AVERAGE of all NATURALLY occurring isotopes of the elements</a:t>
            </a:r>
          </a:p>
          <a:p>
            <a:pPr marL="171450" indent="-171450" defTabSz="457200">
              <a:buFont typeface="Arial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5"/>
          <a:stretch/>
        </p:blipFill>
        <p:spPr>
          <a:xfrm>
            <a:off x="6385419" y="2037039"/>
            <a:ext cx="4882136" cy="2937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1444" y="1718131"/>
            <a:ext cx="1983651" cy="35094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20AF21-5F9B-4CCC-ACA6-788013D1AF22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BED11F-C8AB-4269-931D-6BF5B7D8D279}"/>
              </a:ext>
            </a:extLst>
          </p:cNvPr>
          <p:cNvSpPr txBox="1"/>
          <p:nvPr/>
        </p:nvSpPr>
        <p:spPr>
          <a:xfrm>
            <a:off x="83536" y="-59852"/>
            <a:ext cx="4247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do we calculate Atomic MASS?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EF948-F487-4AAA-9BDA-C043AAD9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926" y="0"/>
            <a:ext cx="4103971" cy="379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E578D4-50BC-413E-B065-DE68B96E695E}"/>
              </a:ext>
            </a:extLst>
          </p:cNvPr>
          <p:cNvSpPr txBox="1"/>
          <p:nvPr/>
        </p:nvSpPr>
        <p:spPr>
          <a:xfrm>
            <a:off x="5559793" y="234819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0E20C7-E433-442E-9207-7E21A74C9437}"/>
              </a:ext>
            </a:extLst>
          </p:cNvPr>
          <p:cNvSpPr txBox="1"/>
          <p:nvPr/>
        </p:nvSpPr>
        <p:spPr>
          <a:xfrm>
            <a:off x="8592656" y="1026385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672E8-274C-47A3-BBDC-5294F7B4E7BF}"/>
              </a:ext>
            </a:extLst>
          </p:cNvPr>
          <p:cNvSpPr txBox="1"/>
          <p:nvPr/>
        </p:nvSpPr>
        <p:spPr>
          <a:xfrm>
            <a:off x="8592656" y="20527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7D9F0-6CD6-4544-8B95-C8A3E7D56872}"/>
              </a:ext>
            </a:extLst>
          </p:cNvPr>
          <p:cNvSpPr txBox="1"/>
          <p:nvPr/>
        </p:nvSpPr>
        <p:spPr>
          <a:xfrm>
            <a:off x="5512001" y="33636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F63C079-C0E6-4937-BBCD-3A8DB989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75" y="299392"/>
            <a:ext cx="2838791" cy="36759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WHICH particle should be REMOVED to represent a BORON atom with an Atomic mass of 10amu? 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46C52-7CD9-4281-BA0D-2173D1B77EF7}"/>
              </a:ext>
            </a:extLst>
          </p:cNvPr>
          <p:cNvSpPr txBox="1"/>
          <p:nvPr/>
        </p:nvSpPr>
        <p:spPr>
          <a:xfrm>
            <a:off x="1317172" y="403496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ELECTRON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DCAD7-215D-40F2-AC42-69AF7B3D87EA}"/>
              </a:ext>
            </a:extLst>
          </p:cNvPr>
          <p:cNvSpPr txBox="1"/>
          <p:nvPr/>
        </p:nvSpPr>
        <p:spPr>
          <a:xfrm>
            <a:off x="118534" y="3883896"/>
            <a:ext cx="132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59B7E0-3DF0-46A5-B772-F1D07442F5B3}"/>
              </a:ext>
            </a:extLst>
          </p:cNvPr>
          <p:cNvSpPr txBox="1"/>
          <p:nvPr/>
        </p:nvSpPr>
        <p:spPr>
          <a:xfrm>
            <a:off x="1686239" y="5256624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43AA15-0581-4F46-B3D0-3D14B17DB3CD}"/>
              </a:ext>
            </a:extLst>
          </p:cNvPr>
          <p:cNvSpPr txBox="1"/>
          <p:nvPr/>
        </p:nvSpPr>
        <p:spPr>
          <a:xfrm>
            <a:off x="203553" y="5077184"/>
            <a:ext cx="1914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8EC3A4-795E-4458-BEAC-D939029D1C0C}"/>
              </a:ext>
            </a:extLst>
          </p:cNvPr>
          <p:cNvSpPr txBox="1"/>
          <p:nvPr/>
        </p:nvSpPr>
        <p:spPr>
          <a:xfrm>
            <a:off x="7061615" y="4107858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NUCLEUS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CAD1E-29EE-4DCC-B537-18FD0CD2735C}"/>
              </a:ext>
            </a:extLst>
          </p:cNvPr>
          <p:cNvSpPr txBox="1"/>
          <p:nvPr/>
        </p:nvSpPr>
        <p:spPr>
          <a:xfrm>
            <a:off x="5430925" y="3937402"/>
            <a:ext cx="1867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1D2B7E-C3D2-40B6-A91E-6DA3066F0846}"/>
              </a:ext>
            </a:extLst>
          </p:cNvPr>
          <p:cNvSpPr txBox="1"/>
          <p:nvPr/>
        </p:nvSpPr>
        <p:spPr>
          <a:xfrm>
            <a:off x="6939453" y="527243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NEUTRON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B219B1-D8B3-4E0D-ADA6-DB8688F544B5}"/>
              </a:ext>
            </a:extLst>
          </p:cNvPr>
          <p:cNvSpPr txBox="1"/>
          <p:nvPr/>
        </p:nvSpPr>
        <p:spPr>
          <a:xfrm>
            <a:off x="5740815" y="5121366"/>
            <a:ext cx="191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E2408-3D54-417E-B398-B9C3C20156E3}"/>
              </a:ext>
            </a:extLst>
          </p:cNvPr>
          <p:cNvSpPr txBox="1"/>
          <p:nvPr/>
        </p:nvSpPr>
        <p:spPr>
          <a:xfrm>
            <a:off x="457079" y="860503"/>
            <a:ext cx="374468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Protons + Neutrons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E7ECD-CE1F-4E63-880D-413A9CE14BFB}"/>
              </a:ext>
            </a:extLst>
          </p:cNvPr>
          <p:cNvSpPr txBox="1"/>
          <p:nvPr/>
        </p:nvSpPr>
        <p:spPr>
          <a:xfrm>
            <a:off x="-131048" y="1519248"/>
            <a:ext cx="5561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take away particle L, will that change the Atomic Mass to 10?!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32A941-9256-4828-8F75-D995D7680C5B}"/>
              </a:ext>
            </a:extLst>
          </p:cNvPr>
          <p:cNvSpPr txBox="1"/>
          <p:nvPr/>
        </p:nvSpPr>
        <p:spPr>
          <a:xfrm>
            <a:off x="504850" y="2716454"/>
            <a:ext cx="374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NO! Eliminate it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CD85E-5233-4A11-B666-DF2CB7A9BDDF}"/>
              </a:ext>
            </a:extLst>
          </p:cNvPr>
          <p:cNvCxnSpPr>
            <a:endCxn id="3" idx="3"/>
          </p:cNvCxnSpPr>
          <p:nvPr/>
        </p:nvCxnSpPr>
        <p:spPr>
          <a:xfrm flipV="1">
            <a:off x="-2180" y="4450460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7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391810"/>
            <a:ext cx="10353761" cy="1326321"/>
          </a:xfrm>
        </p:spPr>
        <p:txBody>
          <a:bodyPr>
            <a:normAutofit/>
          </a:bodyPr>
          <a:lstStyle/>
          <a:p>
            <a:r>
              <a:rPr lang="en-US" sz="6600" dirty="0"/>
              <a:t>WHAT IS AN ISOTOPE?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7751" y="1718131"/>
            <a:ext cx="545292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5400" dirty="0">
                <a:solidFill>
                  <a:prstClr val="white"/>
                </a:solidFill>
              </a:rPr>
              <a:t>*Which is why the atomic masses appear with DECIMALS</a:t>
            </a:r>
          </a:p>
          <a:p>
            <a:pPr marL="171450" indent="-171450" defTabSz="4572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5"/>
          <a:stretch/>
        </p:blipFill>
        <p:spPr>
          <a:xfrm>
            <a:off x="6385419" y="2037039"/>
            <a:ext cx="4882136" cy="2937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0676" y="1718131"/>
            <a:ext cx="1983651" cy="35094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361"/>
            <a:ext cx="10353761" cy="1326321"/>
          </a:xfrm>
        </p:spPr>
        <p:txBody>
          <a:bodyPr>
            <a:noAutofit/>
          </a:bodyPr>
          <a:lstStyle/>
          <a:p>
            <a:r>
              <a:rPr lang="en-US" sz="4400" dirty="0"/>
              <a:t>CHARACTERISTICS and APPLICATIONS of ISOTOPES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7751" y="1718131"/>
            <a:ext cx="545292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5400" dirty="0">
                <a:solidFill>
                  <a:prstClr val="white"/>
                </a:solidFill>
              </a:rPr>
              <a:t>-A lot of them are </a:t>
            </a:r>
            <a:r>
              <a:rPr lang="en-US" sz="5400" b="1" u="sng" dirty="0">
                <a:solidFill>
                  <a:srgbClr val="FFFF00"/>
                </a:solidFill>
              </a:rPr>
              <a:t>RADIOACTIVE</a:t>
            </a:r>
            <a:r>
              <a:rPr lang="en-US" sz="5400" dirty="0">
                <a:solidFill>
                  <a:prstClr val="white"/>
                </a:solidFill>
              </a:rPr>
              <a:t> and </a:t>
            </a:r>
            <a:r>
              <a:rPr lang="en-US" sz="5400" b="1" u="sng" dirty="0">
                <a:solidFill>
                  <a:srgbClr val="FFFF00"/>
                </a:solidFill>
              </a:rPr>
              <a:t>DECAY</a:t>
            </a:r>
            <a:r>
              <a:rPr lang="en-US" sz="5400" dirty="0">
                <a:solidFill>
                  <a:prstClr val="white"/>
                </a:solidFill>
              </a:rPr>
              <a:t> over time!</a:t>
            </a:r>
          </a:p>
          <a:p>
            <a:pPr marL="171450" indent="-171450" defTabSz="4572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5"/>
          <a:stretch/>
        </p:blipFill>
        <p:spPr>
          <a:xfrm>
            <a:off x="6385419" y="2037039"/>
            <a:ext cx="4882136" cy="2937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15619" y="1751190"/>
            <a:ext cx="1983651" cy="35094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A4B99-B549-442D-B54A-759490800B4A}"/>
              </a:ext>
            </a:extLst>
          </p:cNvPr>
          <p:cNvSpPr txBox="1"/>
          <p:nvPr/>
        </p:nvSpPr>
        <p:spPr>
          <a:xfrm>
            <a:off x="637750" y="5227608"/>
            <a:ext cx="5242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(We’ll talk a LOT about this characteristic in October)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hecklist">
                <a:extLst>
                  <a:ext uri="{FF2B5EF4-FFF2-40B4-BE49-F238E27FC236}">
                    <a16:creationId xmlns:a16="http://schemas.microsoft.com/office/drawing/2014/main" id="{2777B5A3-7F93-4B9C-AA0C-2515EC4C829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0186963"/>
                  </p:ext>
                </p:extLst>
              </p:nvPr>
            </p:nvGraphicFramePr>
            <p:xfrm>
              <a:off x="9356271" y="139021"/>
              <a:ext cx="3004642" cy="132632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04642" cy="1326321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88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hecklist">
                <a:extLst>
                  <a:ext uri="{FF2B5EF4-FFF2-40B4-BE49-F238E27FC236}">
                    <a16:creationId xmlns:a16="http://schemas.microsoft.com/office/drawing/2014/main" id="{2777B5A3-7F93-4B9C-AA0C-2515EC4C82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56271" y="139021"/>
                <a:ext cx="3004642" cy="13263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47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78391" y="0"/>
            <a:ext cx="10353761" cy="1326321"/>
          </a:xfrm>
        </p:spPr>
        <p:txBody>
          <a:bodyPr>
            <a:noAutofit/>
          </a:bodyPr>
          <a:lstStyle/>
          <a:p>
            <a:r>
              <a:rPr lang="en-US" sz="4400" dirty="0"/>
              <a:t>Turn and talk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52893" y="3780237"/>
            <a:ext cx="845246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defTabSz="457200"/>
            <a:r>
              <a:rPr lang="en-US" sz="4400" b="1" dirty="0">
                <a:solidFill>
                  <a:prstClr val="white"/>
                </a:solidFill>
              </a:rPr>
              <a:t>(30 secs) What have you heard or learned about CARBON…before this class?</a:t>
            </a:r>
          </a:p>
          <a:p>
            <a:pPr marL="171450" indent="-171450" algn="ctr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E232CE-1C4B-40CF-BA2A-62CE673C6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65" y="-1"/>
            <a:ext cx="5252719" cy="3077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14E05A-000B-4D88-8D5B-DA7BBA0F5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" t="6186" r="51615" b="2691"/>
          <a:stretch/>
        </p:blipFill>
        <p:spPr>
          <a:xfrm>
            <a:off x="2428945" y="961821"/>
            <a:ext cx="2061413" cy="21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3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78391" y="0"/>
            <a:ext cx="10353761" cy="1326321"/>
          </a:xfrm>
        </p:spPr>
        <p:txBody>
          <a:bodyPr>
            <a:noAutofit/>
          </a:bodyPr>
          <a:lstStyle/>
          <a:p>
            <a:r>
              <a:rPr lang="en-US" sz="4400" dirty="0"/>
              <a:t>Turn and talk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52893" y="3780237"/>
            <a:ext cx="845246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defTabSz="457200"/>
            <a:r>
              <a:rPr lang="en-US" sz="4400" b="1" dirty="0">
                <a:solidFill>
                  <a:prstClr val="white"/>
                </a:solidFill>
              </a:rPr>
              <a:t>SHARE OUT!</a:t>
            </a:r>
          </a:p>
          <a:p>
            <a:pPr marL="171450" indent="-171450" algn="ctr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E232CE-1C4B-40CF-BA2A-62CE673C6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65" y="-1"/>
            <a:ext cx="5252719" cy="3077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14E05A-000B-4D88-8D5B-DA7BBA0F5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" t="6186" r="51615" b="2691"/>
          <a:stretch/>
        </p:blipFill>
        <p:spPr>
          <a:xfrm>
            <a:off x="2428945" y="961821"/>
            <a:ext cx="2061413" cy="21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78391" y="0"/>
            <a:ext cx="10353761" cy="1326321"/>
          </a:xfrm>
        </p:spPr>
        <p:txBody>
          <a:bodyPr>
            <a:noAutofit/>
          </a:bodyPr>
          <a:lstStyle/>
          <a:p>
            <a:r>
              <a:rPr lang="en-US" sz="4400" dirty="0"/>
              <a:t>Turn and talk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97973" y="979821"/>
            <a:ext cx="10754793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4400" b="1" dirty="0">
                <a:solidFill>
                  <a:prstClr val="white"/>
                </a:solidFill>
              </a:rPr>
              <a:t>Carbon Cycle in Bio and Env Sci</a:t>
            </a:r>
          </a:p>
          <a:p>
            <a:pPr marL="0" indent="0" defTabSz="457200"/>
            <a:r>
              <a:rPr lang="en-US" sz="4400" b="1" dirty="0">
                <a:solidFill>
                  <a:prstClr val="white"/>
                </a:solidFill>
              </a:rPr>
              <a:t>-CO2 in our bodies</a:t>
            </a:r>
          </a:p>
          <a:p>
            <a:pPr marL="0" indent="0" defTabSz="457200"/>
            <a:r>
              <a:rPr lang="en-US" sz="4400" b="1" dirty="0">
                <a:solidFill>
                  <a:prstClr val="white"/>
                </a:solidFill>
              </a:rPr>
              <a:t>CO2 in air </a:t>
            </a:r>
            <a:r>
              <a:rPr lang="en-US" sz="4400" b="1" dirty="0" err="1">
                <a:solidFill>
                  <a:prstClr val="white"/>
                </a:solidFill>
              </a:rPr>
              <a:t>poullution</a:t>
            </a:r>
            <a:endParaRPr lang="en-US" sz="4400" b="1" dirty="0">
              <a:solidFill>
                <a:prstClr val="white"/>
              </a:solidFill>
            </a:endParaRPr>
          </a:p>
          <a:p>
            <a:pPr marL="0" indent="0" defTabSz="457200"/>
            <a:r>
              <a:rPr lang="en-US" sz="4400" b="1" dirty="0">
                <a:solidFill>
                  <a:prstClr val="white"/>
                </a:solidFill>
              </a:rPr>
              <a:t>Or the burning of FOSSIL FUELS!</a:t>
            </a:r>
          </a:p>
          <a:p>
            <a:pPr marL="171450" indent="-171450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14E05A-000B-4D88-8D5B-DA7BBA0F5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" t="6186" r="51615" b="2691"/>
          <a:stretch/>
        </p:blipFill>
        <p:spPr>
          <a:xfrm>
            <a:off x="607886" y="1451731"/>
            <a:ext cx="2061413" cy="21339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3D19E6-2F0E-4B4C-8BC8-8A97894EACC1}"/>
              </a:ext>
            </a:extLst>
          </p:cNvPr>
          <p:cNvSpPr txBox="1">
            <a:spLocks/>
          </p:cNvSpPr>
          <p:nvPr/>
        </p:nvSpPr>
        <p:spPr>
          <a:xfrm>
            <a:off x="239065" y="3794626"/>
            <a:ext cx="11713869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CARBON IS IN ALL LIVING THINGS!</a:t>
            </a:r>
          </a:p>
        </p:txBody>
      </p:sp>
    </p:spTree>
    <p:extLst>
      <p:ext uri="{BB962C8B-B14F-4D97-AF65-F5344CB8AC3E}">
        <p14:creationId xmlns:p14="http://schemas.microsoft.com/office/powerpoint/2010/main" val="260182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7750" y="1718131"/>
            <a:ext cx="5525397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5400" dirty="0">
                <a:solidFill>
                  <a:prstClr val="white"/>
                </a:solidFill>
              </a:rPr>
              <a:t>-Carbon-14 is used to age fossils! </a:t>
            </a:r>
          </a:p>
          <a:p>
            <a:pPr marL="0" indent="0" defTabSz="457200"/>
            <a:r>
              <a:rPr lang="en-US" sz="5400" dirty="0">
                <a:solidFill>
                  <a:prstClr val="white"/>
                </a:solidFill>
              </a:rPr>
              <a:t>-This is called CARBON DATING</a:t>
            </a:r>
          </a:p>
          <a:p>
            <a:pPr marL="171450" indent="-171450" defTabSz="4572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5"/>
          <a:stretch/>
        </p:blipFill>
        <p:spPr>
          <a:xfrm>
            <a:off x="6163148" y="1487354"/>
            <a:ext cx="4882136" cy="2937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20140" y="1379166"/>
            <a:ext cx="1983651" cy="29544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DFFD47-F8EB-4CB1-BC3E-C1ECE36EE2E2}"/>
              </a:ext>
            </a:extLst>
          </p:cNvPr>
          <p:cNvSpPr txBox="1">
            <a:spLocks/>
          </p:cNvSpPr>
          <p:nvPr/>
        </p:nvSpPr>
        <p:spPr>
          <a:xfrm>
            <a:off x="1208538" y="175785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CHARACTERISTICS and APPLICATIONS of ISOTOPES</a:t>
            </a:r>
          </a:p>
        </p:txBody>
      </p:sp>
    </p:spTree>
    <p:extLst>
      <p:ext uri="{BB962C8B-B14F-4D97-AF65-F5344CB8AC3E}">
        <p14:creationId xmlns:p14="http://schemas.microsoft.com/office/powerpoint/2010/main" val="30958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3529" y="707886"/>
            <a:ext cx="545292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5400" dirty="0">
                <a:solidFill>
                  <a:prstClr val="white"/>
                </a:solidFill>
              </a:rPr>
              <a:t>UNLIKE the most common Carbon-12</a:t>
            </a:r>
          </a:p>
          <a:p>
            <a:pPr marL="171450" indent="-171450" defTabSz="4572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5"/>
          <a:stretch/>
        </p:blipFill>
        <p:spPr>
          <a:xfrm>
            <a:off x="6614019" y="7005"/>
            <a:ext cx="4882136" cy="2937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00961" y="-80476"/>
            <a:ext cx="1983651" cy="29377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459AD0D-72FD-4138-99ED-75BDB2416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51" y="3913216"/>
            <a:ext cx="10477404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200"/>
            <a:r>
              <a:rPr lang="en-US" sz="3600" dirty="0">
                <a:solidFill>
                  <a:prstClr val="white"/>
                </a:solidFill>
              </a:rPr>
              <a:t>Carbon-14 </a:t>
            </a:r>
            <a:r>
              <a:rPr lang="en-US" sz="3600" b="1" dirty="0">
                <a:solidFill>
                  <a:prstClr val="white"/>
                </a:solidFill>
              </a:rPr>
              <a:t>decays</a:t>
            </a:r>
            <a:r>
              <a:rPr lang="en-US" sz="3600" dirty="0">
                <a:solidFill>
                  <a:prstClr val="white"/>
                </a:solidFill>
              </a:rPr>
              <a:t>…scientists can figure out how long the fossil has been around by measuring how much of that isotope remains in the fossil</a:t>
            </a:r>
          </a:p>
          <a:p>
            <a:pPr marL="171450" indent="-171450" defTabSz="457200">
              <a:buFont typeface="Arial"/>
              <a:buChar char="•"/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If You Found a Fossil on the Ground, What Would You Do? | Science |  Smithsonian Magazine">
            <a:extLst>
              <a:ext uri="{FF2B5EF4-FFF2-40B4-BE49-F238E27FC236}">
                <a16:creationId xmlns:a16="http://schemas.microsoft.com/office/drawing/2014/main" id="{6E877723-EA01-48F3-8328-9AB48474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82" y="26278"/>
            <a:ext cx="4329979" cy="29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3203" y="0"/>
            <a:ext cx="12867756" cy="1326321"/>
          </a:xfrm>
        </p:spPr>
        <p:txBody>
          <a:bodyPr>
            <a:noAutofit/>
          </a:bodyPr>
          <a:lstStyle/>
          <a:p>
            <a:r>
              <a:rPr lang="en-US" sz="5400" dirty="0"/>
              <a:t>HOW ARE ISOTOPES WRITTEN?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8780" y="1009814"/>
            <a:ext cx="6006822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171450" defTabSz="457200">
              <a:buFont typeface="Arial"/>
              <a:buChar char="•"/>
            </a:pPr>
            <a:r>
              <a:rPr lang="en-US" sz="4400" dirty="0">
                <a:solidFill>
                  <a:prstClr val="white"/>
                </a:solidFill>
              </a:rPr>
              <a:t>Isotopes are written with the name of the element followed by its atomic </a:t>
            </a:r>
            <a:r>
              <a:rPr lang="en-US" sz="4400" b="1" u="sng" dirty="0">
                <a:solidFill>
                  <a:srgbClr val="FFFF00"/>
                </a:solidFill>
              </a:rPr>
              <a:t>mass</a:t>
            </a:r>
          </a:p>
          <a:p>
            <a:pPr marL="171450" indent="-171450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5"/>
          <a:stretch/>
        </p:blipFill>
        <p:spPr>
          <a:xfrm>
            <a:off x="6335603" y="989172"/>
            <a:ext cx="5527617" cy="3326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456D44-C7E1-4AE8-AFAE-ADA4354F5403}"/>
              </a:ext>
            </a:extLst>
          </p:cNvPr>
          <p:cNvSpPr/>
          <p:nvPr/>
        </p:nvSpPr>
        <p:spPr>
          <a:xfrm>
            <a:off x="6335604" y="2612570"/>
            <a:ext cx="5527616" cy="6204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hecklist">
                <a:extLst>
                  <a:ext uri="{FF2B5EF4-FFF2-40B4-BE49-F238E27FC236}">
                    <a16:creationId xmlns:a16="http://schemas.microsoft.com/office/drawing/2014/main" id="{F16AEE69-ACFD-4338-8217-CDE07E66262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63929601"/>
                  </p:ext>
                </p:extLst>
              </p:nvPr>
            </p:nvGraphicFramePr>
            <p:xfrm>
              <a:off x="538842" y="5097394"/>
              <a:ext cx="3004642" cy="132632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04642" cy="1326321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88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hecklist">
                <a:extLst>
                  <a:ext uri="{FF2B5EF4-FFF2-40B4-BE49-F238E27FC236}">
                    <a16:creationId xmlns:a16="http://schemas.microsoft.com/office/drawing/2014/main" id="{F16AEE69-ACFD-4338-8217-CDE07E6626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842" y="5097394"/>
                <a:ext cx="3004642" cy="13263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62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31" y="299050"/>
            <a:ext cx="10353761" cy="1326321"/>
          </a:xfrm>
        </p:spPr>
        <p:txBody>
          <a:bodyPr/>
          <a:lstStyle/>
          <a:p>
            <a:r>
              <a:rPr lang="en-US" dirty="0"/>
              <a:t>ANOTHER WAY ISOTOPES CAN BE WRITTEN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0"/>
          <a:stretch/>
        </p:blipFill>
        <p:spPr>
          <a:xfrm>
            <a:off x="2662551" y="1625371"/>
            <a:ext cx="6683719" cy="1798608"/>
          </a:xfrm>
          <a:prstGeom prst="rect">
            <a:avLst/>
          </a:prstGeom>
        </p:spPr>
      </p:pic>
      <p:pic>
        <p:nvPicPr>
          <p:cNvPr id="5122" name="Picture 2" descr="Image result for isotope no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55" y="3682772"/>
            <a:ext cx="1921653" cy="2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34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529" y="-190682"/>
            <a:ext cx="11126299" cy="1326321"/>
          </a:xfrm>
        </p:spPr>
        <p:txBody>
          <a:bodyPr>
            <a:noAutofit/>
          </a:bodyPr>
          <a:lstStyle/>
          <a:p>
            <a:r>
              <a:rPr lang="en-US" sz="3600" u="sng" dirty="0"/>
              <a:t>LET’S GO OVER WHAT WE JUST LEARNED!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0"/>
          <a:stretch/>
        </p:blipFill>
        <p:spPr>
          <a:xfrm>
            <a:off x="5733555" y="4696375"/>
            <a:ext cx="6683719" cy="1798608"/>
          </a:xfrm>
          <a:prstGeom prst="rect">
            <a:avLst/>
          </a:prstGeom>
        </p:spPr>
      </p:pic>
      <p:pic>
        <p:nvPicPr>
          <p:cNvPr id="5122" name="Picture 2" descr="Image result for isotope no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579" y="1712021"/>
            <a:ext cx="1921653" cy="2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736" t="60987"/>
          <a:stretch/>
        </p:blipFill>
        <p:spPr>
          <a:xfrm>
            <a:off x="6360679" y="1701807"/>
            <a:ext cx="2802096" cy="2619081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3846" y="962210"/>
            <a:ext cx="5194312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171450" defTabSz="457200">
              <a:buFont typeface="Arial"/>
              <a:buChar char="•"/>
            </a:pPr>
            <a:r>
              <a:rPr lang="en-US" sz="4400" dirty="0">
                <a:solidFill>
                  <a:prstClr val="white"/>
                </a:solidFill>
              </a:rPr>
              <a:t>Isotopes are atoms that differ in their number of _____________!</a:t>
            </a:r>
          </a:p>
          <a:p>
            <a:pPr marL="171450" indent="-171450" defTabSz="457200">
              <a:buFont typeface="Arial"/>
              <a:buChar char="•"/>
            </a:pPr>
            <a:r>
              <a:rPr lang="en-US" sz="4400" dirty="0">
                <a:solidFill>
                  <a:prstClr val="white"/>
                </a:solidFill>
              </a:rPr>
              <a:t>They can be ______________</a:t>
            </a:r>
          </a:p>
          <a:p>
            <a:pPr marL="0" indent="0" defTabSz="457200"/>
            <a:r>
              <a:rPr lang="en-US" sz="4400" dirty="0">
                <a:solidFill>
                  <a:prstClr val="white"/>
                </a:solidFill>
              </a:rPr>
              <a:t>and decay over time</a:t>
            </a:r>
          </a:p>
          <a:p>
            <a:pPr marL="171450" indent="-171450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223" y="2753595"/>
            <a:ext cx="467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FFFF00"/>
                </a:solidFill>
              </a:rPr>
              <a:t>NEUTRONS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948" y="4198122"/>
            <a:ext cx="4750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b="1" dirty="0">
                <a:solidFill>
                  <a:srgbClr val="FFFF00"/>
                </a:solidFill>
              </a:rPr>
              <a:t>RADIOACTIVE</a:t>
            </a:r>
          </a:p>
        </p:txBody>
      </p:sp>
    </p:spTree>
    <p:extLst>
      <p:ext uri="{BB962C8B-B14F-4D97-AF65-F5344CB8AC3E}">
        <p14:creationId xmlns:p14="http://schemas.microsoft.com/office/powerpoint/2010/main" val="34836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20AF21-5F9B-4CCC-ACA6-788013D1AF22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EF948-F487-4AAA-9BDA-C043AAD9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926" y="0"/>
            <a:ext cx="4103971" cy="379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E578D4-50BC-413E-B065-DE68B96E695E}"/>
              </a:ext>
            </a:extLst>
          </p:cNvPr>
          <p:cNvSpPr txBox="1"/>
          <p:nvPr/>
        </p:nvSpPr>
        <p:spPr>
          <a:xfrm>
            <a:off x="5559793" y="234819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0E20C7-E433-442E-9207-7E21A74C9437}"/>
              </a:ext>
            </a:extLst>
          </p:cNvPr>
          <p:cNvSpPr txBox="1"/>
          <p:nvPr/>
        </p:nvSpPr>
        <p:spPr>
          <a:xfrm>
            <a:off x="8592656" y="1026385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672E8-274C-47A3-BBDC-5294F7B4E7BF}"/>
              </a:ext>
            </a:extLst>
          </p:cNvPr>
          <p:cNvSpPr txBox="1"/>
          <p:nvPr/>
        </p:nvSpPr>
        <p:spPr>
          <a:xfrm>
            <a:off x="8592656" y="20527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7D9F0-6CD6-4544-8B95-C8A3E7D56872}"/>
              </a:ext>
            </a:extLst>
          </p:cNvPr>
          <p:cNvSpPr txBox="1"/>
          <p:nvPr/>
        </p:nvSpPr>
        <p:spPr>
          <a:xfrm>
            <a:off x="5512001" y="33636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F63C079-C0E6-4937-BBCD-3A8DB989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75" y="299392"/>
            <a:ext cx="2838791" cy="36759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WHICH particle should be REMOVED to represent a BORON atom with an Atomic mass of 10amu? 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46C52-7CD9-4281-BA0D-2173D1B77EF7}"/>
              </a:ext>
            </a:extLst>
          </p:cNvPr>
          <p:cNvSpPr txBox="1"/>
          <p:nvPr/>
        </p:nvSpPr>
        <p:spPr>
          <a:xfrm>
            <a:off x="1317172" y="403496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ELECTRON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DCAD7-215D-40F2-AC42-69AF7B3D87EA}"/>
              </a:ext>
            </a:extLst>
          </p:cNvPr>
          <p:cNvSpPr txBox="1"/>
          <p:nvPr/>
        </p:nvSpPr>
        <p:spPr>
          <a:xfrm>
            <a:off x="118534" y="3883896"/>
            <a:ext cx="132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59B7E0-3DF0-46A5-B772-F1D07442F5B3}"/>
              </a:ext>
            </a:extLst>
          </p:cNvPr>
          <p:cNvSpPr txBox="1"/>
          <p:nvPr/>
        </p:nvSpPr>
        <p:spPr>
          <a:xfrm>
            <a:off x="1686239" y="5256624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43AA15-0581-4F46-B3D0-3D14B17DB3CD}"/>
              </a:ext>
            </a:extLst>
          </p:cNvPr>
          <p:cNvSpPr txBox="1"/>
          <p:nvPr/>
        </p:nvSpPr>
        <p:spPr>
          <a:xfrm>
            <a:off x="203553" y="5077184"/>
            <a:ext cx="1914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8EC3A4-795E-4458-BEAC-D939029D1C0C}"/>
              </a:ext>
            </a:extLst>
          </p:cNvPr>
          <p:cNvSpPr txBox="1"/>
          <p:nvPr/>
        </p:nvSpPr>
        <p:spPr>
          <a:xfrm>
            <a:off x="7061615" y="4107858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NUCLEUS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CAD1E-29EE-4DCC-B537-18FD0CD2735C}"/>
              </a:ext>
            </a:extLst>
          </p:cNvPr>
          <p:cNvSpPr txBox="1"/>
          <p:nvPr/>
        </p:nvSpPr>
        <p:spPr>
          <a:xfrm>
            <a:off x="5430925" y="3937402"/>
            <a:ext cx="1867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1D2B7E-C3D2-40B6-A91E-6DA3066F0846}"/>
              </a:ext>
            </a:extLst>
          </p:cNvPr>
          <p:cNvSpPr txBox="1"/>
          <p:nvPr/>
        </p:nvSpPr>
        <p:spPr>
          <a:xfrm>
            <a:off x="6939453" y="527243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NEUTRON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B219B1-D8B3-4E0D-ADA6-DB8688F544B5}"/>
              </a:ext>
            </a:extLst>
          </p:cNvPr>
          <p:cNvSpPr txBox="1"/>
          <p:nvPr/>
        </p:nvSpPr>
        <p:spPr>
          <a:xfrm>
            <a:off x="5740815" y="5121366"/>
            <a:ext cx="191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E7ECD-CE1F-4E63-880D-413A9CE14BFB}"/>
              </a:ext>
            </a:extLst>
          </p:cNvPr>
          <p:cNvSpPr txBox="1"/>
          <p:nvPr/>
        </p:nvSpPr>
        <p:spPr>
          <a:xfrm>
            <a:off x="-131048" y="50152"/>
            <a:ext cx="5561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take away </a:t>
            </a:r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will that change the Atomic Mass to 10?!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32A941-9256-4828-8F75-D995D7680C5B}"/>
              </a:ext>
            </a:extLst>
          </p:cNvPr>
          <p:cNvSpPr txBox="1"/>
          <p:nvPr/>
        </p:nvSpPr>
        <p:spPr>
          <a:xfrm>
            <a:off x="657496" y="1040982"/>
            <a:ext cx="3744686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NO…It will change it to…zero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it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CD85E-5233-4A11-B666-DF2CB7A9BDDF}"/>
              </a:ext>
            </a:extLst>
          </p:cNvPr>
          <p:cNvCxnSpPr>
            <a:endCxn id="3" idx="3"/>
          </p:cNvCxnSpPr>
          <p:nvPr/>
        </p:nvCxnSpPr>
        <p:spPr>
          <a:xfrm flipV="1">
            <a:off x="-2180" y="4450460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36786E-EB23-4688-AC94-FB72346D30FC}"/>
              </a:ext>
            </a:extLst>
          </p:cNvPr>
          <p:cNvCxnSpPr/>
          <p:nvPr/>
        </p:nvCxnSpPr>
        <p:spPr>
          <a:xfrm flipV="1">
            <a:off x="5512001" y="4419915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37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259" y="0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/>
              <a:t>RECAP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0"/>
          <a:stretch/>
        </p:blipFill>
        <p:spPr>
          <a:xfrm>
            <a:off x="5997750" y="4434886"/>
            <a:ext cx="5803825" cy="1561826"/>
          </a:xfrm>
          <a:prstGeom prst="rect">
            <a:avLst/>
          </a:prstGeom>
        </p:spPr>
      </p:pic>
      <p:pic>
        <p:nvPicPr>
          <p:cNvPr id="5122" name="Picture 2" descr="Image result for isotope no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24" y="4002206"/>
            <a:ext cx="1921653" cy="2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736" t="60987"/>
          <a:stretch/>
        </p:blipFill>
        <p:spPr>
          <a:xfrm>
            <a:off x="8380871" y="962210"/>
            <a:ext cx="2802096" cy="2619081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3845" y="962210"/>
            <a:ext cx="696754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171450" defTabSz="457200">
              <a:buFont typeface="Arial"/>
              <a:buChar char="•"/>
            </a:pPr>
            <a:r>
              <a:rPr lang="en-US" sz="4400" dirty="0">
                <a:solidFill>
                  <a:prstClr val="white"/>
                </a:solidFill>
              </a:rPr>
              <a:t>They are written with their element name followed by their________________!</a:t>
            </a:r>
          </a:p>
          <a:p>
            <a:pPr marL="171450" indent="-171450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3170" y="2005264"/>
            <a:ext cx="5278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FFFF00"/>
                </a:solidFill>
              </a:rPr>
              <a:t>Atomic mass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8569" y="4434038"/>
            <a:ext cx="69675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171450" defTabSz="457200">
              <a:buFont typeface="Arial"/>
              <a:buChar char="•"/>
            </a:pPr>
            <a:r>
              <a:rPr lang="en-US" sz="4400" dirty="0">
                <a:solidFill>
                  <a:prstClr val="white"/>
                </a:solidFill>
              </a:rPr>
              <a:t>Or like this </a:t>
            </a:r>
            <a:r>
              <a:rPr lang="en-US" sz="4400" dirty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38" y="-7269"/>
            <a:ext cx="10353761" cy="1326321"/>
          </a:xfrm>
        </p:spPr>
        <p:txBody>
          <a:bodyPr>
            <a:noAutofit/>
          </a:bodyPr>
          <a:lstStyle/>
          <a:p>
            <a:r>
              <a:rPr lang="en-US" sz="4800" u="sng" dirty="0"/>
              <a:t>THINGS YOU NEED TO BE ABLE TO </a:t>
            </a:r>
            <a:r>
              <a:rPr lang="en-US" sz="4800" u="sng" dirty="0">
                <a:solidFill>
                  <a:srgbClr val="FFFF00"/>
                </a:solidFill>
              </a:rPr>
              <a:t>DO</a:t>
            </a:r>
            <a:r>
              <a:rPr lang="en-US" sz="4800" u="sng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62" r="40490"/>
          <a:stretch/>
        </p:blipFill>
        <p:spPr>
          <a:xfrm>
            <a:off x="5087120" y="4269377"/>
            <a:ext cx="2689664" cy="1798608"/>
          </a:xfrm>
          <a:prstGeom prst="rect">
            <a:avLst/>
          </a:prstGeom>
        </p:spPr>
      </p:pic>
      <p:pic>
        <p:nvPicPr>
          <p:cNvPr id="5122" name="Picture 2" descr="Image result for isotope no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128" y="1317944"/>
            <a:ext cx="1244387" cy="16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736" t="77013"/>
          <a:stretch/>
        </p:blipFill>
        <p:spPr>
          <a:xfrm>
            <a:off x="4911441" y="1464531"/>
            <a:ext cx="2802096" cy="154318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3846" y="1151993"/>
            <a:ext cx="5194312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171450" defTabSz="457200">
              <a:buFont typeface="Arial"/>
              <a:buChar char="•"/>
            </a:pPr>
            <a:r>
              <a:rPr lang="en-US" sz="4400" dirty="0">
                <a:solidFill>
                  <a:prstClr val="white"/>
                </a:solidFill>
              </a:rPr>
              <a:t>Notate isotopes when given an atomic structure</a:t>
            </a:r>
          </a:p>
          <a:p>
            <a:pPr marL="171450" indent="-171450" defTabSz="457200">
              <a:buFont typeface="Arial"/>
              <a:buChar char="•"/>
            </a:pPr>
            <a:endParaRPr lang="en-US" sz="4400" dirty="0">
              <a:solidFill>
                <a:prstClr val="white"/>
              </a:solidFill>
            </a:endParaRPr>
          </a:p>
          <a:p>
            <a:pPr marL="171450" indent="-171450" defTabSz="457200">
              <a:buFont typeface="Arial"/>
              <a:buChar char="•"/>
            </a:pPr>
            <a:r>
              <a:rPr lang="en-US" sz="4400" dirty="0">
                <a:solidFill>
                  <a:prstClr val="white"/>
                </a:solidFill>
              </a:rPr>
              <a:t>List the atomic structure when given an isotope notation</a:t>
            </a:r>
          </a:p>
          <a:p>
            <a:pPr marL="171450" indent="-171450" defTabSz="457200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8736" t="60987" b="29669"/>
          <a:stretch/>
        </p:blipFill>
        <p:spPr>
          <a:xfrm>
            <a:off x="7776784" y="1464531"/>
            <a:ext cx="2802096" cy="627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97689" y="4269377"/>
            <a:ext cx="2967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prstClr val="white"/>
                </a:solidFill>
              </a:rPr>
              <a:t>2 Protons</a:t>
            </a:r>
          </a:p>
          <a:p>
            <a:pPr defTabSz="457200"/>
            <a:r>
              <a:rPr lang="en-US" sz="3600" dirty="0">
                <a:solidFill>
                  <a:prstClr val="white"/>
                </a:solidFill>
              </a:rPr>
              <a:t>2 Electrons</a:t>
            </a:r>
          </a:p>
          <a:p>
            <a:pPr defTabSz="457200"/>
            <a:r>
              <a:rPr lang="en-US" sz="3600" dirty="0">
                <a:solidFill>
                  <a:prstClr val="white"/>
                </a:solidFill>
              </a:rPr>
              <a:t>3 Neutrons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4090" y="4345044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9751" y="6008796"/>
            <a:ext cx="29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prstClr val="white"/>
                </a:solidFill>
              </a:rPr>
              <a:t>Helium-5</a:t>
            </a:r>
          </a:p>
        </p:txBody>
      </p:sp>
    </p:spTree>
    <p:extLst>
      <p:ext uri="{BB962C8B-B14F-4D97-AF65-F5344CB8AC3E}">
        <p14:creationId xmlns:p14="http://schemas.microsoft.com/office/powerpoint/2010/main" val="35700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81D7C6-6E5C-46AA-AEDA-908594B56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21" y="1"/>
            <a:ext cx="4834386" cy="6692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14F6C2-441F-4B1E-B145-C082000D20C2}"/>
              </a:ext>
            </a:extLst>
          </p:cNvPr>
          <p:cNvSpPr txBox="1"/>
          <p:nvPr/>
        </p:nvSpPr>
        <p:spPr>
          <a:xfrm>
            <a:off x="464684" y="165139"/>
            <a:ext cx="7554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LET’S PRACTICE!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DD9D9C-1EB8-4252-A512-60B49FA3451D}"/>
              </a:ext>
            </a:extLst>
          </p:cNvPr>
          <p:cNvSpPr txBox="1"/>
          <p:nvPr/>
        </p:nvSpPr>
        <p:spPr>
          <a:xfrm>
            <a:off x="257855" y="1273135"/>
            <a:ext cx="62409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-We are on our Guided practice</a:t>
            </a:r>
          </a:p>
          <a:p>
            <a:r>
              <a:rPr lang="en-US" sz="4000" dirty="0"/>
              <a:t>-Pay attention</a:t>
            </a:r>
          </a:p>
          <a:p>
            <a:r>
              <a:rPr lang="en-US" sz="4000" dirty="0"/>
              <a:t>-We’ll be doing some together</a:t>
            </a:r>
          </a:p>
          <a:p>
            <a:r>
              <a:rPr lang="en-US" sz="4000" dirty="0"/>
              <a:t>-If you need an additional sheet of paper for more examples get it out now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E6D763-65FA-4411-8FBE-B7AC3F4860FC}"/>
              </a:ext>
            </a:extLst>
          </p:cNvPr>
          <p:cNvSpPr/>
          <p:nvPr/>
        </p:nvSpPr>
        <p:spPr>
          <a:xfrm>
            <a:off x="7219163" y="719137"/>
            <a:ext cx="4870444" cy="17791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96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03" y="0"/>
            <a:ext cx="11404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</a:rPr>
              <a:t>GUIDED PRACTICE-WATCH ME!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090" y="983126"/>
            <a:ext cx="52448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Notate the isotope for the following atomic structure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protons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Electrons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7 Neutrons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8157" y="893374"/>
            <a:ext cx="619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1) Find the Element’s Name!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774" y="2573452"/>
            <a:ext cx="2760453" cy="8152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9408" y="3102186"/>
            <a:ext cx="4830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Boron-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8156" y="1496227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2) Calculate the Atomic Mass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3040" y="3943426"/>
            <a:ext cx="2912852" cy="8152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9246" y="3200158"/>
            <a:ext cx="128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7+5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4280" y="4184327"/>
            <a:ext cx="439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dirty="0">
                <a:solidFill>
                  <a:prstClr val="black"/>
                </a:solidFill>
              </a:rPr>
              <a:t>Boron-12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03B07-E911-4D8C-AD82-DE6EAEAF4C9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4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090" y="51494"/>
            <a:ext cx="13437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GUIDED PRACTICE-THE OTHER WAY!!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497" y="1003433"/>
            <a:ext cx="52448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Notate the isotope for the following atomic structure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protons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Electrons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7 Neutrons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8156" y="615792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1) Find the Element’s Symbol!</a:t>
            </a:r>
          </a:p>
        </p:txBody>
      </p:sp>
      <p:sp>
        <p:nvSpPr>
          <p:cNvPr id="7" name="Rectangle 6"/>
          <p:cNvSpPr/>
          <p:nvPr/>
        </p:nvSpPr>
        <p:spPr>
          <a:xfrm>
            <a:off x="372474" y="2540783"/>
            <a:ext cx="2760453" cy="8152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46205" y="4474623"/>
            <a:ext cx="1288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8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8156" y="1218645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2) Calculate the Atomic Mass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740" y="3910757"/>
            <a:ext cx="2912852" cy="8152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9692" y="4688538"/>
            <a:ext cx="128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7+5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8155" y="2238967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4) Write the Atomic # below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6001" y="4868915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8157" y="1728806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3) Write the Atomic Mass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05655" y="5556459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66000" y="4754146"/>
            <a:ext cx="1768953" cy="17466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7C52BF-610C-4041-925D-637684A96527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6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/>
      <p:bldP spid="13" grpId="0"/>
      <p:bldP spid="14" grpId="0"/>
      <p:bldP spid="15" grpId="0"/>
      <p:bldP spid="17" grpId="0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04" y="0"/>
            <a:ext cx="14139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solidFill>
                  <a:prstClr val="black"/>
                </a:solidFill>
              </a:rPr>
              <a:t>GUIDED PRACTICE-THE OTHER WAY!!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366" y="1558081"/>
            <a:ext cx="52448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Notate the isotope for the following atomic structure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protons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Electrons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7 Neutrons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14603" y="1974299"/>
            <a:ext cx="1288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8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0912" y="2170796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87746" y="3152888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9820" y="2491169"/>
            <a:ext cx="6144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dirty="0">
                <a:solidFill>
                  <a:prstClr val="black"/>
                </a:solidFill>
              </a:rPr>
              <a:t>Boron-12   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6374" y="2281849"/>
            <a:ext cx="8029260" cy="16008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C73299-2178-4B8E-8B18-7C53908BF1A9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660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04" y="0"/>
            <a:ext cx="12111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</a:rPr>
              <a:t>GUIDED PRACTICE- You try it!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804" y="1043491"/>
            <a:ext cx="52448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Notate the isotope for the following atomic structure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7 Protons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Electrons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Neutrons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8157" y="2118021"/>
            <a:ext cx="619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1) Find the Element’s Name!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8156" y="2720874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2) Calculate the Atomic Mass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DBA3CE-CF7E-4D09-8256-B100A38EC3FE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04" y="0"/>
            <a:ext cx="11012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5400" b="1" dirty="0">
                <a:solidFill>
                  <a:prstClr val="black"/>
                </a:solidFill>
              </a:rPr>
              <a:t>GUIDED PRACTICE-THE OTHER WAY!!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974" y="845766"/>
            <a:ext cx="52448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Notate the isotope for the following atomic structure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7 protons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Electrons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5 Neutrons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7184" y="1346907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1) Find the Element’s Symbol!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651" y="2336924"/>
            <a:ext cx="2760453" cy="8152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7184" y="1949760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2) Calculate the Atomic Mass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8651" y="3828082"/>
            <a:ext cx="2912852" cy="8152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7183" y="2970082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4) Write the Atomic # below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7185" y="2459921"/>
            <a:ext cx="665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3) Write the Atomic Mass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40A539-542B-422C-8C78-1593ACC96E2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57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 animBg="1"/>
      <p:bldP spid="13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04" y="0"/>
            <a:ext cx="11473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</a:rPr>
              <a:t>GUIDED PRACTICE-WRITE BOTH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064" y="918873"/>
            <a:ext cx="52448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Notate the isotope for the following atomic structure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3 Protons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3 Electrons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</a:rPr>
              <a:t>4 Neutrons</a:t>
            </a: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B0C1-74EA-4DA5-9D1C-7484F457E7AE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19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426" y="690560"/>
            <a:ext cx="52448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dirty="0">
                <a:solidFill>
                  <a:prstClr val="black"/>
                </a:solidFill>
              </a:rPr>
              <a:t>List the atomic structure of the isotope: </a:t>
            </a:r>
          </a:p>
          <a:p>
            <a:pPr defTabSz="457200"/>
            <a:r>
              <a:rPr lang="en-US" sz="4400" b="1" dirty="0">
                <a:solidFill>
                  <a:prstClr val="black"/>
                </a:solidFill>
              </a:rPr>
              <a:t>Nitrogen-18</a:t>
            </a:r>
          </a:p>
          <a:p>
            <a:pPr defTabSz="457200"/>
            <a:endParaRPr lang="en-US" sz="4400" dirty="0">
              <a:solidFill>
                <a:prstClr val="black"/>
              </a:solidFill>
            </a:endParaRPr>
          </a:p>
          <a:p>
            <a:pPr defTabSz="457200"/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803" y="0"/>
            <a:ext cx="117287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</a:rPr>
              <a:t>GUIDED PRACTICE- </a:t>
            </a:r>
            <a:r>
              <a:rPr lang="en-US" sz="6600" b="1" dirty="0">
                <a:solidFill>
                  <a:prstClr val="black"/>
                </a:solidFill>
                <a:highlight>
                  <a:srgbClr val="FFFF00"/>
                </a:highlight>
              </a:rPr>
              <a:t>WATCH 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1339" y="879902"/>
            <a:ext cx="688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1) Find the number of Protons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803" y="2785656"/>
            <a:ext cx="2094906" cy="6897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2113" y="2506176"/>
            <a:ext cx="328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7 protons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7494" y="1438133"/>
            <a:ext cx="729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2) Number of Electrons (neutral)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57857" y="2785656"/>
            <a:ext cx="638354" cy="6116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2113" y="3146870"/>
            <a:ext cx="3871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7 electrons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2113" y="3844246"/>
            <a:ext cx="3871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11 neutrons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7494" y="1862317"/>
            <a:ext cx="729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3) Number of Neutrons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372086"/>
            <a:ext cx="729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</a:rPr>
              <a:t>Mass of the ISOTOPE-Atomic #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79051" y="3890121"/>
            <a:ext cx="41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18    -    7= 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6F700F-9BC1-4B50-9B28-8388C5F8EBD0}"/>
              </a:ext>
            </a:extLst>
          </p:cNvPr>
          <p:cNvSpPr/>
          <p:nvPr/>
        </p:nvSpPr>
        <p:spPr>
          <a:xfrm>
            <a:off x="6495915" y="2630914"/>
            <a:ext cx="3623579" cy="21366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070FB4-AC96-4F53-8E84-BB1D4B86B9E6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1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20AF21-5F9B-4CCC-ACA6-788013D1AF22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EF948-F487-4AAA-9BDA-C043AAD9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926" y="0"/>
            <a:ext cx="4103971" cy="379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E578D4-50BC-413E-B065-DE68B96E695E}"/>
              </a:ext>
            </a:extLst>
          </p:cNvPr>
          <p:cNvSpPr txBox="1"/>
          <p:nvPr/>
        </p:nvSpPr>
        <p:spPr>
          <a:xfrm>
            <a:off x="5559793" y="234819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0E20C7-E433-442E-9207-7E21A74C9437}"/>
              </a:ext>
            </a:extLst>
          </p:cNvPr>
          <p:cNvSpPr txBox="1"/>
          <p:nvPr/>
        </p:nvSpPr>
        <p:spPr>
          <a:xfrm>
            <a:off x="8592656" y="1026385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672E8-274C-47A3-BBDC-5294F7B4E7BF}"/>
              </a:ext>
            </a:extLst>
          </p:cNvPr>
          <p:cNvSpPr txBox="1"/>
          <p:nvPr/>
        </p:nvSpPr>
        <p:spPr>
          <a:xfrm>
            <a:off x="8592656" y="20527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7D9F0-6CD6-4544-8B95-C8A3E7D56872}"/>
              </a:ext>
            </a:extLst>
          </p:cNvPr>
          <p:cNvSpPr txBox="1"/>
          <p:nvPr/>
        </p:nvSpPr>
        <p:spPr>
          <a:xfrm>
            <a:off x="5512001" y="33636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F63C079-C0E6-4937-BBCD-3A8DB989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75" y="299392"/>
            <a:ext cx="2838791" cy="36759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WHICH particle should be REMOVED to represent a BORON atom with an Atomic mass of 10amu? 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46C52-7CD9-4281-BA0D-2173D1B77EF7}"/>
              </a:ext>
            </a:extLst>
          </p:cNvPr>
          <p:cNvSpPr txBox="1"/>
          <p:nvPr/>
        </p:nvSpPr>
        <p:spPr>
          <a:xfrm>
            <a:off x="1317172" y="403496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ELECTRON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DCAD7-215D-40F2-AC42-69AF7B3D87EA}"/>
              </a:ext>
            </a:extLst>
          </p:cNvPr>
          <p:cNvSpPr txBox="1"/>
          <p:nvPr/>
        </p:nvSpPr>
        <p:spPr>
          <a:xfrm>
            <a:off x="118534" y="3883896"/>
            <a:ext cx="132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59B7E0-3DF0-46A5-B772-F1D07442F5B3}"/>
              </a:ext>
            </a:extLst>
          </p:cNvPr>
          <p:cNvSpPr txBox="1"/>
          <p:nvPr/>
        </p:nvSpPr>
        <p:spPr>
          <a:xfrm>
            <a:off x="1686239" y="5256624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43AA15-0581-4F46-B3D0-3D14B17DB3CD}"/>
              </a:ext>
            </a:extLst>
          </p:cNvPr>
          <p:cNvSpPr txBox="1"/>
          <p:nvPr/>
        </p:nvSpPr>
        <p:spPr>
          <a:xfrm>
            <a:off x="203553" y="5077184"/>
            <a:ext cx="1914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8EC3A4-795E-4458-BEAC-D939029D1C0C}"/>
              </a:ext>
            </a:extLst>
          </p:cNvPr>
          <p:cNvSpPr txBox="1"/>
          <p:nvPr/>
        </p:nvSpPr>
        <p:spPr>
          <a:xfrm>
            <a:off x="7061615" y="4107858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NUCLEUS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CAD1E-29EE-4DCC-B537-18FD0CD2735C}"/>
              </a:ext>
            </a:extLst>
          </p:cNvPr>
          <p:cNvSpPr txBox="1"/>
          <p:nvPr/>
        </p:nvSpPr>
        <p:spPr>
          <a:xfrm>
            <a:off x="5430925" y="3937402"/>
            <a:ext cx="1867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1D2B7E-C3D2-40B6-A91E-6DA3066F0846}"/>
              </a:ext>
            </a:extLst>
          </p:cNvPr>
          <p:cNvSpPr txBox="1"/>
          <p:nvPr/>
        </p:nvSpPr>
        <p:spPr>
          <a:xfrm>
            <a:off x="6939453" y="527243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NEUTRON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B219B1-D8B3-4E0D-ADA6-DB8688F544B5}"/>
              </a:ext>
            </a:extLst>
          </p:cNvPr>
          <p:cNvSpPr txBox="1"/>
          <p:nvPr/>
        </p:nvSpPr>
        <p:spPr>
          <a:xfrm>
            <a:off x="5740815" y="5121366"/>
            <a:ext cx="191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E7ECD-CE1F-4E63-880D-413A9CE14BFB}"/>
              </a:ext>
            </a:extLst>
          </p:cNvPr>
          <p:cNvSpPr txBox="1"/>
          <p:nvPr/>
        </p:nvSpPr>
        <p:spPr>
          <a:xfrm>
            <a:off x="-131048" y="50152"/>
            <a:ext cx="5561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take away </a:t>
            </a:r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will that change the Atomic Mass to 10?!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32A941-9256-4828-8F75-D995D7680C5B}"/>
              </a:ext>
            </a:extLst>
          </p:cNvPr>
          <p:cNvSpPr txBox="1"/>
          <p:nvPr/>
        </p:nvSpPr>
        <p:spPr>
          <a:xfrm>
            <a:off x="657496" y="1040982"/>
            <a:ext cx="374468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YES…It will change it to 10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CD85E-5233-4A11-B666-DF2CB7A9BDDF}"/>
              </a:ext>
            </a:extLst>
          </p:cNvPr>
          <p:cNvCxnSpPr>
            <a:endCxn id="3" idx="3"/>
          </p:cNvCxnSpPr>
          <p:nvPr/>
        </p:nvCxnSpPr>
        <p:spPr>
          <a:xfrm flipV="1">
            <a:off x="-2180" y="4450460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36786E-EB23-4688-AC94-FB72346D30FC}"/>
              </a:ext>
            </a:extLst>
          </p:cNvPr>
          <p:cNvCxnSpPr/>
          <p:nvPr/>
        </p:nvCxnSpPr>
        <p:spPr>
          <a:xfrm flipV="1">
            <a:off x="5512001" y="4419915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8355B2-C102-4582-81A1-8AFC6A6B80F7}"/>
              </a:ext>
            </a:extLst>
          </p:cNvPr>
          <p:cNvSpPr txBox="1"/>
          <p:nvPr/>
        </p:nvSpPr>
        <p:spPr>
          <a:xfrm>
            <a:off x="166345" y="2345157"/>
            <a:ext cx="4967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will it be a BORON atom, with a mass of 10?!?!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FE67F1-C479-4A9C-A273-4DCC7E4AD0E8}"/>
              </a:ext>
            </a:extLst>
          </p:cNvPr>
          <p:cNvSpPr/>
          <p:nvPr/>
        </p:nvSpPr>
        <p:spPr>
          <a:xfrm>
            <a:off x="9218346" y="2235887"/>
            <a:ext cx="1950396" cy="5237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B2D573-0ABA-4256-830A-AC9793D86A1C}"/>
              </a:ext>
            </a:extLst>
          </p:cNvPr>
          <p:cNvCxnSpPr/>
          <p:nvPr/>
        </p:nvCxnSpPr>
        <p:spPr>
          <a:xfrm flipV="1">
            <a:off x="83711" y="5636940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2B6BACC-DB87-4BA9-94AF-BE7B736439C8}"/>
              </a:ext>
            </a:extLst>
          </p:cNvPr>
          <p:cNvSpPr txBox="1"/>
          <p:nvPr/>
        </p:nvSpPr>
        <p:spPr>
          <a:xfrm>
            <a:off x="546638" y="3199917"/>
            <a:ext cx="374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would be BERYLLIUM with a mass of 10…eliminate it</a:t>
            </a:r>
          </a:p>
        </p:txBody>
      </p:sp>
    </p:spTree>
    <p:extLst>
      <p:ext uri="{BB962C8B-B14F-4D97-AF65-F5344CB8AC3E}">
        <p14:creationId xmlns:p14="http://schemas.microsoft.com/office/powerpoint/2010/main" val="5826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 animBg="1"/>
      <p:bldP spid="21" grpId="0"/>
      <p:bldP spid="2" grpId="0" animBg="1"/>
      <p:bldP spid="3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04" y="0"/>
            <a:ext cx="970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</a:rPr>
              <a:t>GUIDED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168" y="690560"/>
            <a:ext cx="52448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dirty="0">
                <a:solidFill>
                  <a:prstClr val="black"/>
                </a:solidFill>
              </a:rPr>
              <a:t>List the atomic structure of the isotope: </a:t>
            </a:r>
          </a:p>
          <a:p>
            <a:pPr defTabSz="457200"/>
            <a:r>
              <a:rPr lang="en-US" sz="4400" b="1" dirty="0">
                <a:solidFill>
                  <a:prstClr val="black"/>
                </a:solidFill>
              </a:rPr>
              <a:t>Sodium-24</a:t>
            </a:r>
          </a:p>
          <a:p>
            <a:pPr defTabSz="457200"/>
            <a:endParaRPr lang="en-US" sz="4400" dirty="0">
              <a:solidFill>
                <a:prstClr val="black"/>
              </a:solidFill>
            </a:endParaRPr>
          </a:p>
          <a:p>
            <a:pPr defTabSz="457200"/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2830" y="824925"/>
            <a:ext cx="688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1) Find the number of Protons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1168" y="2778543"/>
            <a:ext cx="1811547" cy="6897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1647" y="3156550"/>
            <a:ext cx="328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11 protons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8324" y="1501674"/>
            <a:ext cx="729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2) Number of Electrons (neutral)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80738" y="2784557"/>
            <a:ext cx="638354" cy="6116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1647" y="3797244"/>
            <a:ext cx="3871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11 electrons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1647" y="4494620"/>
            <a:ext cx="3871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black"/>
                </a:solidFill>
              </a:rPr>
              <a:t>13 neutrons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22702" y="2060553"/>
            <a:ext cx="729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3) Number of Neutrons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422724"/>
            <a:ext cx="729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</a:rPr>
              <a:t>Mass of the ISOTOPE-Atomic #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7710" y="3933735"/>
            <a:ext cx="234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24-11= 13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45A506-8973-4E89-8468-38DFE37C4086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99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04" y="0"/>
            <a:ext cx="11473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</a:rPr>
              <a:t>GUIDED PRACTICE-WRITE BOTH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091" y="827229"/>
            <a:ext cx="14347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dirty="0">
                <a:solidFill>
                  <a:prstClr val="black"/>
                </a:solidFill>
              </a:rPr>
              <a:t>List the atomic structure of the isotope</a:t>
            </a:r>
          </a:p>
          <a:p>
            <a:pPr defTabSz="457200"/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425" y="1633461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079" y="2321005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5582" y="1213009"/>
            <a:ext cx="16630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800" dirty="0">
                <a:solidFill>
                  <a:prstClr val="black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5631669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584" y="107087"/>
            <a:ext cx="1083477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dirty="0">
                <a:solidFill>
                  <a:prstClr val="black"/>
                </a:solidFill>
              </a:rPr>
              <a:t>Which isotope below has an atomic structure of 6 protons, 6 electrons, and 8 neutrons?</a:t>
            </a:r>
          </a:p>
          <a:p>
            <a:pPr defTabSz="457200"/>
            <a:endParaRPr lang="en-US" sz="4400" dirty="0">
              <a:solidFill>
                <a:prstClr val="black"/>
              </a:solidFill>
            </a:endParaRPr>
          </a:p>
          <a:p>
            <a:pPr marL="742950" indent="-742950" defTabSz="457200">
              <a:buFontTx/>
              <a:buAutoNum type="alphaUcPeriod"/>
            </a:pPr>
            <a:r>
              <a:rPr lang="en-US" sz="4400" dirty="0">
                <a:solidFill>
                  <a:prstClr val="black"/>
                </a:solidFill>
              </a:rPr>
              <a:t>Carbon-12</a:t>
            </a:r>
          </a:p>
          <a:p>
            <a:pPr marL="742950" indent="-742950" defTabSz="457200">
              <a:buFontTx/>
              <a:buAutoNum type="alphaUcPeriod"/>
            </a:pPr>
            <a:r>
              <a:rPr lang="en-US" sz="4400" dirty="0">
                <a:solidFill>
                  <a:prstClr val="black"/>
                </a:solidFill>
              </a:rPr>
              <a:t>Carbon-20</a:t>
            </a:r>
          </a:p>
          <a:p>
            <a:pPr marL="742950" indent="-742950" defTabSz="457200">
              <a:buFontTx/>
              <a:buAutoNum type="alphaUcPeriod"/>
            </a:pPr>
            <a:r>
              <a:rPr lang="en-US" sz="4400" dirty="0">
                <a:solidFill>
                  <a:prstClr val="black"/>
                </a:solidFill>
              </a:rPr>
              <a:t>Carbon-14</a:t>
            </a:r>
          </a:p>
          <a:p>
            <a:pPr marL="742950" indent="-742950" defTabSz="457200">
              <a:buFontTx/>
              <a:buAutoNum type="alphaUcPeriod"/>
            </a:pPr>
            <a:r>
              <a:rPr lang="en-US" sz="4400" dirty="0">
                <a:solidFill>
                  <a:prstClr val="black"/>
                </a:solidFill>
              </a:rPr>
              <a:t>Carbon-6</a:t>
            </a:r>
          </a:p>
          <a:p>
            <a:pPr defTabSz="457200"/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27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8" y="-172530"/>
            <a:ext cx="5269302" cy="1325563"/>
          </a:xfrm>
        </p:spPr>
        <p:txBody>
          <a:bodyPr>
            <a:noAutofit/>
          </a:bodyPr>
          <a:lstStyle/>
          <a:p>
            <a:r>
              <a:rPr lang="en-US" sz="7200" b="1" u="sng" dirty="0"/>
              <a:t>EXIT TICKET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15" y="893972"/>
            <a:ext cx="6368827" cy="4351338"/>
          </a:xfrm>
        </p:spPr>
        <p:txBody>
          <a:bodyPr>
            <a:noAutofit/>
          </a:bodyPr>
          <a:lstStyle/>
          <a:p>
            <a:pPr marL="514350" indent="-514350">
              <a:buAutoNum type="arabicParenR"/>
            </a:pPr>
            <a:r>
              <a:rPr lang="en-US" sz="3200" b="1" dirty="0"/>
              <a:t>Isotopes are atoms that differ in their number of _______________.</a:t>
            </a:r>
          </a:p>
          <a:p>
            <a:pPr marL="514350" indent="-514350">
              <a:buAutoNum type="arabicParenR"/>
            </a:pPr>
            <a:r>
              <a:rPr lang="en-US" sz="3200" b="1" dirty="0"/>
              <a:t> True or False. Isotopes are never radioactive.</a:t>
            </a:r>
          </a:p>
          <a:p>
            <a:pPr marL="514350" indent="-514350">
              <a:buAutoNum type="arabicParenR"/>
            </a:pPr>
            <a:r>
              <a:rPr lang="en-US" sz="3200" b="1" dirty="0"/>
              <a:t>Notate the isotope that has 9 protons, 9 electrons, and 10 neutrons. (both notations)</a:t>
            </a:r>
          </a:p>
          <a:p>
            <a:pPr marL="514350" indent="-514350">
              <a:buAutoNum type="arabicParenR"/>
            </a:pPr>
            <a:r>
              <a:rPr lang="en-US" sz="3200" b="1" dirty="0"/>
              <a:t>List the structure of the isotope in figure 1</a:t>
            </a:r>
          </a:p>
          <a:p>
            <a:pPr marL="514350" indent="-514350">
              <a:buAutoNum type="arabicParenR"/>
            </a:pPr>
            <a:r>
              <a:rPr lang="en-US" sz="3200" b="1" dirty="0"/>
              <a:t>List the structure of the isotope in figure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4872" y="181644"/>
            <a:ext cx="384738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black"/>
                </a:solidFill>
              </a:rPr>
              <a:t>Chlorine-35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7444" y="1083931"/>
            <a:ext cx="2605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u="sng" dirty="0">
                <a:solidFill>
                  <a:prstClr val="black"/>
                </a:solidFill>
              </a:rPr>
              <a:t>Figure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9177" y="2902093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65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2783" y="3675902"/>
            <a:ext cx="128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74014" y="2567906"/>
            <a:ext cx="21461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800" dirty="0">
                <a:solidFill>
                  <a:prstClr val="black"/>
                </a:solidFill>
              </a:rPr>
              <a:t>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BF08F-E08C-451A-B99F-B214CEAD718D}"/>
              </a:ext>
            </a:extLst>
          </p:cNvPr>
          <p:cNvSpPr txBox="1"/>
          <p:nvPr/>
        </p:nvSpPr>
        <p:spPr>
          <a:xfrm>
            <a:off x="9765096" y="4186642"/>
            <a:ext cx="2605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u="sng" dirty="0">
                <a:solidFill>
                  <a:prstClr val="black"/>
                </a:solidFill>
              </a:rPr>
              <a:t>Figure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DE37EA-F74D-4D86-AD49-E59D1B9EF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5924291" y="-92946"/>
            <a:ext cx="3352801" cy="4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20AF21-5F9B-4CCC-ACA6-788013D1AF22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EF948-F487-4AAA-9BDA-C043AAD9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926" y="0"/>
            <a:ext cx="4103971" cy="379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E578D4-50BC-413E-B065-DE68B96E695E}"/>
              </a:ext>
            </a:extLst>
          </p:cNvPr>
          <p:cNvSpPr txBox="1"/>
          <p:nvPr/>
        </p:nvSpPr>
        <p:spPr>
          <a:xfrm>
            <a:off x="5559793" y="234819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0E20C7-E433-442E-9207-7E21A74C9437}"/>
              </a:ext>
            </a:extLst>
          </p:cNvPr>
          <p:cNvSpPr txBox="1"/>
          <p:nvPr/>
        </p:nvSpPr>
        <p:spPr>
          <a:xfrm>
            <a:off x="8592656" y="1026385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672E8-274C-47A3-BBDC-5294F7B4E7BF}"/>
              </a:ext>
            </a:extLst>
          </p:cNvPr>
          <p:cNvSpPr txBox="1"/>
          <p:nvPr/>
        </p:nvSpPr>
        <p:spPr>
          <a:xfrm>
            <a:off x="8592656" y="20527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7D9F0-6CD6-4544-8B95-C8A3E7D56872}"/>
              </a:ext>
            </a:extLst>
          </p:cNvPr>
          <p:cNvSpPr txBox="1"/>
          <p:nvPr/>
        </p:nvSpPr>
        <p:spPr>
          <a:xfrm>
            <a:off x="5512001" y="3363670"/>
            <a:ext cx="4485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F63C079-C0E6-4937-BBCD-3A8DB989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75" y="299392"/>
            <a:ext cx="2838791" cy="36759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WHICH particle should be REMOVED to represent a BORON atom with an Atomic mass of 10amu? 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46C52-7CD9-4281-BA0D-2173D1B77EF7}"/>
              </a:ext>
            </a:extLst>
          </p:cNvPr>
          <p:cNvSpPr txBox="1"/>
          <p:nvPr/>
        </p:nvSpPr>
        <p:spPr>
          <a:xfrm>
            <a:off x="1317172" y="403496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ELECTRON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DCAD7-215D-40F2-AC42-69AF7B3D87EA}"/>
              </a:ext>
            </a:extLst>
          </p:cNvPr>
          <p:cNvSpPr txBox="1"/>
          <p:nvPr/>
        </p:nvSpPr>
        <p:spPr>
          <a:xfrm>
            <a:off x="118534" y="3883896"/>
            <a:ext cx="132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59B7E0-3DF0-46A5-B772-F1D07442F5B3}"/>
              </a:ext>
            </a:extLst>
          </p:cNvPr>
          <p:cNvSpPr txBox="1"/>
          <p:nvPr/>
        </p:nvSpPr>
        <p:spPr>
          <a:xfrm>
            <a:off x="1686239" y="5256624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43AA15-0581-4F46-B3D0-3D14B17DB3CD}"/>
              </a:ext>
            </a:extLst>
          </p:cNvPr>
          <p:cNvSpPr txBox="1"/>
          <p:nvPr/>
        </p:nvSpPr>
        <p:spPr>
          <a:xfrm>
            <a:off x="203553" y="5077184"/>
            <a:ext cx="1914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8EC3A4-795E-4458-BEAC-D939029D1C0C}"/>
              </a:ext>
            </a:extLst>
          </p:cNvPr>
          <p:cNvSpPr txBox="1"/>
          <p:nvPr/>
        </p:nvSpPr>
        <p:spPr>
          <a:xfrm>
            <a:off x="7061615" y="4107858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NUCLEUS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CAD1E-29EE-4DCC-B537-18FD0CD2735C}"/>
              </a:ext>
            </a:extLst>
          </p:cNvPr>
          <p:cNvSpPr txBox="1"/>
          <p:nvPr/>
        </p:nvSpPr>
        <p:spPr>
          <a:xfrm>
            <a:off x="5430925" y="3937402"/>
            <a:ext cx="1867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1D2B7E-C3D2-40B6-A91E-6DA3066F0846}"/>
              </a:ext>
            </a:extLst>
          </p:cNvPr>
          <p:cNvSpPr txBox="1"/>
          <p:nvPr/>
        </p:nvSpPr>
        <p:spPr>
          <a:xfrm>
            <a:off x="6939453" y="5272431"/>
            <a:ext cx="37446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NEUTRON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B219B1-D8B3-4E0D-ADA6-DB8688F544B5}"/>
              </a:ext>
            </a:extLst>
          </p:cNvPr>
          <p:cNvSpPr txBox="1"/>
          <p:nvPr/>
        </p:nvSpPr>
        <p:spPr>
          <a:xfrm>
            <a:off x="5740815" y="5121366"/>
            <a:ext cx="191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E7ECD-CE1F-4E63-880D-413A9CE14BFB}"/>
              </a:ext>
            </a:extLst>
          </p:cNvPr>
          <p:cNvSpPr txBox="1"/>
          <p:nvPr/>
        </p:nvSpPr>
        <p:spPr>
          <a:xfrm>
            <a:off x="-131048" y="50152"/>
            <a:ext cx="5561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take away </a:t>
            </a:r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will that change the Atomic Mass to 10?!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32A941-9256-4828-8F75-D995D7680C5B}"/>
              </a:ext>
            </a:extLst>
          </p:cNvPr>
          <p:cNvSpPr txBox="1"/>
          <p:nvPr/>
        </p:nvSpPr>
        <p:spPr>
          <a:xfrm>
            <a:off x="10108" y="949888"/>
            <a:ext cx="542081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YES…It will change it to 10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PROTONS + 5 NEUTRONS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CD85E-5233-4A11-B666-DF2CB7A9BDDF}"/>
              </a:ext>
            </a:extLst>
          </p:cNvPr>
          <p:cNvCxnSpPr>
            <a:endCxn id="3" idx="3"/>
          </p:cNvCxnSpPr>
          <p:nvPr/>
        </p:nvCxnSpPr>
        <p:spPr>
          <a:xfrm flipV="1">
            <a:off x="-2180" y="4450460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36786E-EB23-4688-AC94-FB72346D30FC}"/>
              </a:ext>
            </a:extLst>
          </p:cNvPr>
          <p:cNvCxnSpPr/>
          <p:nvPr/>
        </p:nvCxnSpPr>
        <p:spPr>
          <a:xfrm flipV="1">
            <a:off x="5512001" y="4419915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8355B2-C102-4582-81A1-8AFC6A6B80F7}"/>
              </a:ext>
            </a:extLst>
          </p:cNvPr>
          <p:cNvSpPr txBox="1"/>
          <p:nvPr/>
        </p:nvSpPr>
        <p:spPr>
          <a:xfrm>
            <a:off x="1097353" y="2239268"/>
            <a:ext cx="3246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it still be a BORON atom ?!?!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B2D573-0ABA-4256-830A-AC9793D86A1C}"/>
              </a:ext>
            </a:extLst>
          </p:cNvPr>
          <p:cNvCxnSpPr/>
          <p:nvPr/>
        </p:nvCxnSpPr>
        <p:spPr>
          <a:xfrm flipV="1">
            <a:off x="83711" y="5636940"/>
            <a:ext cx="5064038" cy="124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0B48E24-10C0-4B6F-9F39-9B58E67CDF38}"/>
              </a:ext>
            </a:extLst>
          </p:cNvPr>
          <p:cNvSpPr txBox="1"/>
          <p:nvPr/>
        </p:nvSpPr>
        <p:spPr>
          <a:xfrm>
            <a:off x="1379506" y="3111994"/>
            <a:ext cx="251934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YES…why?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D5979-09B6-4069-8DB9-73B302325157}"/>
              </a:ext>
            </a:extLst>
          </p:cNvPr>
          <p:cNvSpPr/>
          <p:nvPr/>
        </p:nvSpPr>
        <p:spPr>
          <a:xfrm>
            <a:off x="410169" y="1424152"/>
            <a:ext cx="2071773" cy="5857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1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 animBg="1"/>
      <p:bldP spid="21" grpId="0"/>
      <p:bldP spid="3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F4C58-D36D-4E5A-B663-478D9308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139" y="365478"/>
            <a:ext cx="4766039" cy="36332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7477" y="-170578"/>
            <a:ext cx="8970759" cy="880327"/>
          </a:xfrm>
        </p:spPr>
        <p:txBody>
          <a:bodyPr>
            <a:noAutofit/>
          </a:bodyPr>
          <a:lstStyle/>
          <a:p>
            <a:pPr marL="403225" lvl="1" indent="0" algn="ctr">
              <a:buNone/>
            </a:pPr>
            <a:r>
              <a:rPr lang="en-US" sz="4800" b="1" u="sng" dirty="0"/>
              <a:t>WHAT HAPPENED LAST WEEK 3?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F6AA2-D0CF-4C03-8B5B-ED5C222923DE}"/>
              </a:ext>
            </a:extLst>
          </p:cNvPr>
          <p:cNvSpPr txBox="1"/>
          <p:nvPr/>
        </p:nvSpPr>
        <p:spPr>
          <a:xfrm>
            <a:off x="0" y="555668"/>
            <a:ext cx="100973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TUESDAY 8/24 (Basic Atomic Structure)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DC8BAB-AEBA-4BFD-B481-C5AE65BE9F86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7F7956-7FCE-43EC-BE57-3B9347F2F2E1}"/>
              </a:ext>
            </a:extLst>
          </p:cNvPr>
          <p:cNvSpPr txBox="1"/>
          <p:nvPr/>
        </p:nvSpPr>
        <p:spPr>
          <a:xfrm>
            <a:off x="431923" y="991485"/>
            <a:ext cx="668083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Explain the importance of atomic structure as a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Locate protons, neutrons in a stable and neutral atom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Differentiate between the masses of protons, neutrons, and electrons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Differentiate between atomic mass and atomic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number of protons, neutrons, and electrons using atomic number and atomic mass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40C48-34AE-4CA9-B6D9-5200187EE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9527759" y="2929333"/>
            <a:ext cx="2887008" cy="3586092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41C87084-18D6-4CC6-A93B-312CDFF1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925" y="4054087"/>
            <a:ext cx="1615575" cy="2031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3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Li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Lithium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6.947</a:t>
            </a:r>
          </a:p>
        </p:txBody>
      </p:sp>
    </p:spTree>
    <p:extLst>
      <p:ext uri="{BB962C8B-B14F-4D97-AF65-F5344CB8AC3E}">
        <p14:creationId xmlns:p14="http://schemas.microsoft.com/office/powerpoint/2010/main" val="35686487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1854</Words>
  <Application>Microsoft Office PowerPoint</Application>
  <PresentationFormat>Widescreen</PresentationFormat>
  <Paragraphs>364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73</vt:i4>
      </vt:variant>
    </vt:vector>
  </HeadingPairs>
  <TitlesOfParts>
    <vt:vector size="86" baseType="lpstr">
      <vt:lpstr>Arial</vt:lpstr>
      <vt:lpstr>Arial Unicode MS</vt:lpstr>
      <vt:lpstr>Bookman Old Style</vt:lpstr>
      <vt:lpstr>Calibri</vt:lpstr>
      <vt:lpstr>Calibri Light</vt:lpstr>
      <vt:lpstr>Candara</vt:lpstr>
      <vt:lpstr>Rockwell</vt:lpstr>
      <vt:lpstr>Wingdings</vt:lpstr>
      <vt:lpstr>Damask</vt:lpstr>
      <vt:lpstr>1_Office Theme</vt:lpstr>
      <vt:lpstr>Office Theme</vt:lpstr>
      <vt:lpstr>2_Office Theme</vt:lpstr>
      <vt:lpstr>Orbit</vt:lpstr>
      <vt:lpstr>ISOTOPES &amp; Their Notation</vt:lpstr>
      <vt:lpstr>TODAY’S Do-now</vt:lpstr>
      <vt:lpstr>LET’s GO OVER IT!</vt:lpstr>
      <vt:lpstr>LET’s GO OVER IT!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ASSIGNMENTS WERE GIVEN?</vt:lpstr>
      <vt:lpstr>ANNOUNCEMENTS</vt:lpstr>
      <vt:lpstr>UNPACKING THE STANDARD</vt:lpstr>
      <vt:lpstr>PowerPoint Presentation</vt:lpstr>
      <vt:lpstr>BEFORE WE START YOU SHOULD:</vt:lpstr>
      <vt:lpstr>WHITEBOARD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</vt:lpstr>
      <vt:lpstr>PowerPoint Presentation</vt:lpstr>
      <vt:lpstr>NeuTRON</vt:lpstr>
      <vt:lpstr>PowerPoint Presentation</vt:lpstr>
      <vt:lpstr>protON</vt:lpstr>
      <vt:lpstr>PowerPoint Presentation</vt:lpstr>
      <vt:lpstr>Atomic mass</vt:lpstr>
      <vt:lpstr>PowerPoint Presentation</vt:lpstr>
      <vt:lpstr>Atomic number</vt:lpstr>
      <vt:lpstr>PowerPoint Presentation</vt:lpstr>
      <vt:lpstr>sodium</vt:lpstr>
      <vt:lpstr>PowerPoint Presentation</vt:lpstr>
      <vt:lpstr>sodium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 ISOTOPE?</vt:lpstr>
      <vt:lpstr>WHAT IS AN ISOTOPE?</vt:lpstr>
      <vt:lpstr>WHAT IS AN ISOTOPE?</vt:lpstr>
      <vt:lpstr>CHARACTERISTICS and APPLICATIONS of ISOTOPES</vt:lpstr>
      <vt:lpstr>Turn and talk</vt:lpstr>
      <vt:lpstr>Turn and talk</vt:lpstr>
      <vt:lpstr>Turn and talk</vt:lpstr>
      <vt:lpstr>PowerPoint Presentation</vt:lpstr>
      <vt:lpstr>PowerPoint Presentation</vt:lpstr>
      <vt:lpstr>HOW ARE ISOTOPES WRITTEN?</vt:lpstr>
      <vt:lpstr>ANOTHER WAY ISOTOPES CAN BE WRITTEN</vt:lpstr>
      <vt:lpstr>LET’S GO OVER WHAT WE JUST LEARNED!</vt:lpstr>
      <vt:lpstr>RECAP</vt:lpstr>
      <vt:lpstr>THINGS YOU NEED TO BE ABLE TO DO!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EXIT TICKET</vt:lpstr>
    </vt:vector>
  </TitlesOfParts>
  <Company>Clayton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1/9 Do-now</dc:title>
  <dc:creator>Mickens, Tamir A</dc:creator>
  <cp:lastModifiedBy>Mickens, Tamir A</cp:lastModifiedBy>
  <cp:revision>5</cp:revision>
  <dcterms:created xsi:type="dcterms:W3CDTF">2017-01-09T12:37:31Z</dcterms:created>
  <dcterms:modified xsi:type="dcterms:W3CDTF">2021-09-21T00:38:53Z</dcterms:modified>
</cp:coreProperties>
</file>