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5" r:id="rId3"/>
  </p:sldMasterIdLst>
  <p:sldIdLst>
    <p:sldId id="540" r:id="rId4"/>
    <p:sldId id="1934" r:id="rId5"/>
    <p:sldId id="1935" r:id="rId6"/>
    <p:sldId id="1913" r:id="rId7"/>
    <p:sldId id="1914" r:id="rId8"/>
    <p:sldId id="1915" r:id="rId9"/>
    <p:sldId id="1916" r:id="rId10"/>
    <p:sldId id="1917" r:id="rId11"/>
    <p:sldId id="1918" r:id="rId12"/>
    <p:sldId id="1927" r:id="rId13"/>
    <p:sldId id="1919" r:id="rId14"/>
    <p:sldId id="1920" r:id="rId15"/>
    <p:sldId id="1921" r:id="rId16"/>
    <p:sldId id="1922" r:id="rId17"/>
    <p:sldId id="1923" r:id="rId18"/>
    <p:sldId id="1924" r:id="rId19"/>
    <p:sldId id="1925" r:id="rId20"/>
    <p:sldId id="1926" r:id="rId21"/>
    <p:sldId id="1936" r:id="rId22"/>
    <p:sldId id="1937" r:id="rId23"/>
    <p:sldId id="1938" r:id="rId24"/>
    <p:sldId id="1939" r:id="rId25"/>
    <p:sldId id="277" r:id="rId26"/>
    <p:sldId id="272" r:id="rId27"/>
    <p:sldId id="278" r:id="rId28"/>
    <p:sldId id="274" r:id="rId29"/>
    <p:sldId id="282" r:id="rId30"/>
    <p:sldId id="588" r:id="rId31"/>
    <p:sldId id="589" r:id="rId32"/>
    <p:sldId id="507" r:id="rId33"/>
    <p:sldId id="262" r:id="rId34"/>
    <p:sldId id="1930" r:id="rId35"/>
    <p:sldId id="1929" r:id="rId36"/>
    <p:sldId id="265" r:id="rId37"/>
    <p:sldId id="266" r:id="rId38"/>
    <p:sldId id="267" r:id="rId39"/>
    <p:sldId id="268" r:id="rId40"/>
    <p:sldId id="1931" r:id="rId41"/>
    <p:sldId id="269" r:id="rId42"/>
    <p:sldId id="270" r:id="rId43"/>
    <p:sldId id="1932" r:id="rId44"/>
    <p:sldId id="193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4" autoAdjust="0"/>
    <p:restoredTop sz="94660"/>
  </p:normalViewPr>
  <p:slideViewPr>
    <p:cSldViewPr snapToGrid="0">
      <p:cViewPr varScale="1">
        <p:scale>
          <a:sx n="63" d="100"/>
          <a:sy n="63" d="100"/>
        </p:scale>
        <p:origin x="5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31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54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89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624668"/>
            <a:ext cx="53848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5562600"/>
            <a:ext cx="53848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1" y="6425641"/>
            <a:ext cx="1643529" cy="365125"/>
          </a:xfrm>
        </p:spPr>
        <p:txBody>
          <a:bodyPr/>
          <a:lstStyle>
            <a:lvl1pPr algn="l">
              <a:defRPr/>
            </a:lvl1pPr>
          </a:lstStyle>
          <a:p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14871" y="6425641"/>
            <a:ext cx="3490259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767" y="228600"/>
            <a:ext cx="5647267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65851" y="2377440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65851" y="228600"/>
            <a:ext cx="27432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42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947401" y="282574"/>
            <a:ext cx="856129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90-DB2F-9349-814E-F61E353F6E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57647" y="282574"/>
            <a:ext cx="12192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47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134471"/>
            <a:ext cx="10075084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90-DB2F-9349-814E-F61E353F6E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691" y="1129553"/>
            <a:ext cx="10078613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739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624668"/>
            <a:ext cx="53848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5562600"/>
            <a:ext cx="53848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1" y="6425641"/>
            <a:ext cx="1643529" cy="365125"/>
          </a:xfrm>
        </p:spPr>
        <p:txBody>
          <a:bodyPr/>
          <a:lstStyle>
            <a:lvl1pPr algn="l">
              <a:defRPr/>
            </a:lvl1pPr>
          </a:lstStyle>
          <a:p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14871" y="6425641"/>
            <a:ext cx="3490259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767" y="228600"/>
            <a:ext cx="5647267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65851" y="2377440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165851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069917" y="237744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1779495"/>
            <a:ext cx="41148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266838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78543" y="228600"/>
            <a:ext cx="1093457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124201"/>
            <a:ext cx="75184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4495801"/>
            <a:ext cx="75184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541" y="6248775"/>
            <a:ext cx="196625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78EBA99-0680-F847-B971-3E2946C17227}" type="datetimeFigureOut">
              <a:rPr lang="en-US" smtClean="0">
                <a:solidFill>
                  <a:prstClr val="white"/>
                </a:solidFill>
              </a:rPr>
              <a:pPr/>
              <a:t>11/14/2021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248775"/>
            <a:ext cx="7518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74400" y="6248775"/>
            <a:ext cx="738717" cy="365125"/>
          </a:xfrm>
        </p:spPr>
        <p:txBody>
          <a:bodyPr/>
          <a:lstStyle/>
          <a:p>
            <a:fld id="{C6204E90-DB2F-9349-814E-F61E353F6E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71483" y="3110755"/>
            <a:ext cx="3478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40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1" y="228600"/>
            <a:ext cx="283633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04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947401" y="282574"/>
            <a:ext cx="856129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57647" y="282574"/>
            <a:ext cx="12192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6504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90-DB2F-9349-814E-F61E353F6E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990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88" y="2447366"/>
            <a:ext cx="48768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6504" y="2447366"/>
            <a:ext cx="48768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90-DB2F-9349-814E-F61E353F6E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388" y="2070848"/>
            <a:ext cx="48768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6504" y="2070848"/>
            <a:ext cx="48768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369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0" y="1985963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664690" y="4164965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74400" y="242235"/>
            <a:ext cx="738717" cy="365125"/>
          </a:xfrm>
        </p:spPr>
        <p:txBody>
          <a:bodyPr/>
          <a:lstStyle/>
          <a:p>
            <a:fld id="{C6204E90-DB2F-9349-814E-F61E353F6E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2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96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80100" y="1985963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90-DB2F-9349-814E-F61E353F6E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5880100" y="4169664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5196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90-DB2F-9349-814E-F61E353F6E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670561" y="1985963"/>
            <a:ext cx="4876551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670561" y="4164965"/>
            <a:ext cx="4876551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5880100" y="1985963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5880100" y="4169664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8010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90-DB2F-9349-814E-F61E353F6E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92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90-DB2F-9349-814E-F61E353F6E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9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768" y="228600"/>
            <a:ext cx="460163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7" y="2571750"/>
            <a:ext cx="4340352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368" y="273051"/>
            <a:ext cx="6129865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4" y="3733801"/>
            <a:ext cx="4340352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855200" y="6423586"/>
            <a:ext cx="2049929" cy="365125"/>
          </a:xfrm>
        </p:spPr>
        <p:txBody>
          <a:bodyPr/>
          <a:lstStyle/>
          <a:p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5741" y="6423586"/>
            <a:ext cx="4422588" cy="365125"/>
          </a:xfr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78930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9205" y="3124200"/>
            <a:ext cx="5197696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28600"/>
            <a:ext cx="4614211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9205" y="3995737"/>
            <a:ext cx="5197696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855200" y="6423586"/>
            <a:ext cx="2049929" cy="365125"/>
          </a:xfrm>
        </p:spPr>
        <p:txBody>
          <a:bodyPr/>
          <a:lstStyle/>
          <a:p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88000" y="6423586"/>
            <a:ext cx="4006851" cy="365125"/>
          </a:xfr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90-DB2F-9349-814E-F61E353F6E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0147" y="3370730"/>
            <a:ext cx="2940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2400" b="1">
                <a:solidFill>
                  <a:srgbClr val="663366">
                    <a:lumMod val="60000"/>
                    <a:lumOff val="40000"/>
                  </a:srgbClr>
                </a:solidFill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16018823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341" y="4424082"/>
            <a:ext cx="8254876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28600"/>
            <a:ext cx="85045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5341" y="5257800"/>
            <a:ext cx="8254876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90-DB2F-9349-814E-F61E353F6E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283" y="4632792"/>
            <a:ext cx="2940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2400" b="1">
                <a:solidFill>
                  <a:srgbClr val="663366">
                    <a:lumMod val="60000"/>
                    <a:lumOff val="40000"/>
                  </a:srgbClr>
                </a:solidFill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2351270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766" y="228600"/>
            <a:ext cx="851622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6" y="2571750"/>
            <a:ext cx="8242148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6" y="3733801"/>
            <a:ext cx="8239421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49683" y="6235608"/>
            <a:ext cx="179786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8EBA99-0680-F847-B971-3E2946C17227}" type="datetimeFigureOut">
              <a:rPr lang="en-US" smtClean="0">
                <a:solidFill>
                  <a:prstClr val="white"/>
                </a:solidFill>
              </a:rPr>
              <a:pPr/>
              <a:t>11/14/2021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128" y="6235608"/>
            <a:ext cx="619747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90-DB2F-9349-814E-F61E353F6E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069917" y="237494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069917" y="4535424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65715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767" y="228600"/>
            <a:ext cx="56472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6" y="2571750"/>
            <a:ext cx="53555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5" y="3733801"/>
            <a:ext cx="5353739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064000" y="6235608"/>
            <a:ext cx="179786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8EBA99-0680-F847-B971-3E2946C17227}" type="datetimeFigureOut">
              <a:rPr lang="en-US" smtClean="0">
                <a:solidFill>
                  <a:prstClr val="white"/>
                </a:solidFill>
              </a:rPr>
              <a:pPr/>
              <a:t>11/14/2021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128" y="6235608"/>
            <a:ext cx="345427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90-DB2F-9349-814E-F61E353F6E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65851" y="4534726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165851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165851" y="2381663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9070848" y="2381662"/>
            <a:ext cx="27432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2741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0" y="3124200"/>
            <a:ext cx="414528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365248"/>
            <a:ext cx="5653492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0" y="3995737"/>
            <a:ext cx="414528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855200" y="6423586"/>
            <a:ext cx="2049929" cy="365125"/>
          </a:xfrm>
        </p:spPr>
        <p:txBody>
          <a:bodyPr/>
          <a:lstStyle/>
          <a:p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88000" y="6423586"/>
            <a:ext cx="4006851" cy="365125"/>
          </a:xfr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90-DB2F-9349-814E-F61E353F6E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3815" y="3370730"/>
            <a:ext cx="2940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2400" b="1">
                <a:solidFill>
                  <a:srgbClr val="663366">
                    <a:lumMod val="60000"/>
                    <a:lumOff val="40000"/>
                  </a:srgb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70540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280833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175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51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90-DB2F-9349-814E-F61E353F6E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95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61029" y="954742"/>
            <a:ext cx="908424" cy="5171422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58757"/>
            <a:ext cx="9144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90-DB2F-9349-814E-F61E353F6EC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11500967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746206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4317" y="4155144"/>
            <a:ext cx="10056283" cy="1013012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4317" y="5230907"/>
            <a:ext cx="10056283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11/14/2021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7" name="Picture 6" descr="MoleculeTrac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31" y="224686"/>
            <a:ext cx="7727951" cy="39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9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11/14/2021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79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323" y="1219018"/>
            <a:ext cx="10056284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368" rtl="0" eaLnBrk="1" latinLnBrk="0" hangingPunct="1">
              <a:spcBef>
                <a:spcPct val="0"/>
              </a:spcBef>
              <a:buNone/>
              <a:defRPr sz="5201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4323" y="3224214"/>
            <a:ext cx="10056284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368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11/14/2021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02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6" y="107579"/>
            <a:ext cx="10109201" cy="16539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283" y="1892304"/>
            <a:ext cx="48768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11" indent="-344476">
              <a:defRPr sz="1800"/>
            </a:lvl6pPr>
            <a:lvl7pPr marL="2173211" indent="-344476">
              <a:defRPr sz="1800"/>
            </a:lvl7pPr>
            <a:lvl8pPr marL="2173211" indent="-344476">
              <a:defRPr sz="1800"/>
            </a:lvl8pPr>
            <a:lvl9pPr marL="2173211" indent="-344476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1684" y="1892304"/>
            <a:ext cx="48768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11" indent="-344476">
              <a:defRPr sz="1800"/>
            </a:lvl6pPr>
            <a:lvl7pPr marL="2173211" indent="-344476">
              <a:defRPr sz="1800"/>
            </a:lvl7pPr>
            <a:lvl8pPr marL="2173211" indent="-344476">
              <a:defRPr sz="1800"/>
            </a:lvl8pPr>
            <a:lvl9pPr marL="2173211" indent="-344476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11/14/2021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986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6" y="107579"/>
            <a:ext cx="101092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283" y="1761567"/>
            <a:ext cx="4876800" cy="515470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184" indent="0">
              <a:buNone/>
              <a:defRPr sz="2000" b="1"/>
            </a:lvl2pPr>
            <a:lvl3pPr marL="914368" indent="0">
              <a:buNone/>
              <a:defRPr sz="1800" b="1"/>
            </a:lvl3pPr>
            <a:lvl4pPr marL="1371551" indent="0">
              <a:buNone/>
              <a:defRPr sz="1600" b="1"/>
            </a:lvl4pPr>
            <a:lvl5pPr marL="1828734" indent="0">
              <a:buNone/>
              <a:defRPr sz="1600" b="1"/>
            </a:lvl5pPr>
            <a:lvl6pPr marL="2285918" indent="0">
              <a:buNone/>
              <a:defRPr sz="1600" b="1"/>
            </a:lvl6pPr>
            <a:lvl7pPr marL="2743103" indent="0">
              <a:buNone/>
              <a:defRPr sz="1600" b="1"/>
            </a:lvl7pPr>
            <a:lvl8pPr marL="3200284" indent="0">
              <a:buNone/>
              <a:defRPr sz="1600" b="1"/>
            </a:lvl8pPr>
            <a:lvl9pPr marL="36574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9283" y="2393579"/>
            <a:ext cx="4876800" cy="347382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11" indent="-344476">
              <a:defRPr sz="1600"/>
            </a:lvl6pPr>
            <a:lvl7pPr marL="2173211" indent="-344476">
              <a:defRPr sz="1600"/>
            </a:lvl7pPr>
            <a:lvl8pPr marL="2173211" indent="-344476">
              <a:defRPr sz="1600"/>
            </a:lvl8pPr>
            <a:lvl9pPr marL="2173211" indent="-34447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684" y="1761567"/>
            <a:ext cx="4876800" cy="515470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184" indent="0">
              <a:buNone/>
              <a:defRPr sz="2000" b="1"/>
            </a:lvl2pPr>
            <a:lvl3pPr marL="914368" indent="0">
              <a:buNone/>
              <a:defRPr sz="1800" b="1"/>
            </a:lvl3pPr>
            <a:lvl4pPr marL="1371551" indent="0">
              <a:buNone/>
              <a:defRPr sz="1600" b="1"/>
            </a:lvl4pPr>
            <a:lvl5pPr marL="1828734" indent="0">
              <a:buNone/>
              <a:defRPr sz="1600" b="1"/>
            </a:lvl5pPr>
            <a:lvl6pPr marL="2285918" indent="0">
              <a:buNone/>
              <a:defRPr sz="1600" b="1"/>
            </a:lvl6pPr>
            <a:lvl7pPr marL="2743103" indent="0">
              <a:buNone/>
              <a:defRPr sz="1600" b="1"/>
            </a:lvl7pPr>
            <a:lvl8pPr marL="3200284" indent="0">
              <a:buNone/>
              <a:defRPr sz="1600" b="1"/>
            </a:lvl8pPr>
            <a:lvl9pPr marL="36574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684" y="2393579"/>
            <a:ext cx="4876800" cy="347382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11" indent="-344476">
              <a:defRPr sz="1600"/>
            </a:lvl6pPr>
            <a:lvl7pPr marL="2173211" indent="-344476">
              <a:defRPr sz="1600"/>
            </a:lvl7pPr>
            <a:lvl8pPr marL="2173211" indent="-344476">
              <a:defRPr sz="1600"/>
            </a:lvl8pPr>
            <a:lvl9pPr marL="2173211" indent="-34447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11/14/2021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702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11/14/2021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631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11/14/2021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47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906" y="457201"/>
            <a:ext cx="475488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3190" y="457201"/>
            <a:ext cx="475488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11" indent="-344476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11" indent="-344476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11" indent="-344476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11" indent="-344476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9906" y="1828801"/>
            <a:ext cx="475488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184" indent="0">
              <a:buNone/>
              <a:defRPr sz="1200"/>
            </a:lvl2pPr>
            <a:lvl3pPr marL="914368" indent="0">
              <a:buNone/>
              <a:defRPr sz="1000"/>
            </a:lvl3pPr>
            <a:lvl4pPr marL="1371551" indent="0">
              <a:buNone/>
              <a:defRPr sz="900"/>
            </a:lvl4pPr>
            <a:lvl5pPr marL="1828734" indent="0">
              <a:buNone/>
              <a:defRPr sz="900"/>
            </a:lvl5pPr>
            <a:lvl6pPr marL="2285918" indent="0">
              <a:buNone/>
              <a:defRPr sz="900"/>
            </a:lvl6pPr>
            <a:lvl7pPr marL="2743103" indent="0">
              <a:buNone/>
              <a:defRPr sz="900"/>
            </a:lvl7pPr>
            <a:lvl8pPr marL="3200284" indent="0">
              <a:buNone/>
              <a:defRPr sz="900"/>
            </a:lvl8pPr>
            <a:lvl9pPr marL="36574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11/14/2021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87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761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20" y="457200"/>
            <a:ext cx="475488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022355" y="1676408"/>
            <a:ext cx="396748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84" indent="0">
              <a:buNone/>
              <a:defRPr sz="2800"/>
            </a:lvl2pPr>
            <a:lvl3pPr marL="914368" indent="0">
              <a:buNone/>
              <a:defRPr sz="2400"/>
            </a:lvl3pPr>
            <a:lvl4pPr marL="1371551" indent="0">
              <a:buNone/>
              <a:defRPr sz="2000"/>
            </a:lvl4pPr>
            <a:lvl5pPr marL="1828734" indent="0">
              <a:buNone/>
              <a:defRPr sz="2000"/>
            </a:lvl5pPr>
            <a:lvl6pPr marL="2285918" indent="0">
              <a:buNone/>
              <a:defRPr sz="2000"/>
            </a:lvl6pPr>
            <a:lvl7pPr marL="2743103" indent="0">
              <a:buNone/>
              <a:defRPr sz="2000"/>
            </a:lvl7pPr>
            <a:lvl8pPr marL="3200284" indent="0">
              <a:buNone/>
              <a:defRPr sz="2000"/>
            </a:lvl8pPr>
            <a:lvl9pPr marL="365746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6320" y="1828800"/>
            <a:ext cx="475488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84" indent="0">
              <a:buNone/>
              <a:defRPr sz="1200"/>
            </a:lvl2pPr>
            <a:lvl3pPr marL="914368" indent="0">
              <a:buNone/>
              <a:defRPr sz="1000"/>
            </a:lvl3pPr>
            <a:lvl4pPr marL="1371551" indent="0">
              <a:buNone/>
              <a:defRPr sz="900"/>
            </a:lvl4pPr>
            <a:lvl5pPr marL="1828734" indent="0">
              <a:buNone/>
              <a:defRPr sz="900"/>
            </a:lvl5pPr>
            <a:lvl6pPr marL="2285918" indent="0">
              <a:buNone/>
              <a:defRPr sz="900"/>
            </a:lvl6pPr>
            <a:lvl7pPr marL="2743103" indent="0">
              <a:buNone/>
              <a:defRPr sz="900"/>
            </a:lvl7pPr>
            <a:lvl8pPr marL="3200284" indent="0">
              <a:buNone/>
              <a:defRPr sz="900"/>
            </a:lvl8pPr>
            <a:lvl9pPr marL="3657468" indent="0">
              <a:buNone/>
              <a:defRPr sz="900"/>
            </a:lvl9pPr>
          </a:lstStyle>
          <a:p>
            <a:pPr marL="0" lvl="0" indent="0" algn="ctr" defTabSz="914368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11/14/2021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39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21" y="3962400"/>
            <a:ext cx="1011428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35948" y="457205"/>
            <a:ext cx="3920116" cy="2940088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368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84" indent="0">
              <a:buNone/>
              <a:defRPr sz="2800"/>
            </a:lvl2pPr>
            <a:lvl3pPr marL="914368" indent="0">
              <a:buNone/>
              <a:defRPr sz="2400"/>
            </a:lvl3pPr>
            <a:lvl4pPr marL="1371551" indent="0">
              <a:buNone/>
              <a:defRPr sz="2000"/>
            </a:lvl4pPr>
            <a:lvl5pPr marL="1828734" indent="0">
              <a:buNone/>
              <a:defRPr sz="2000"/>
            </a:lvl5pPr>
            <a:lvl6pPr marL="2285918" indent="0">
              <a:buNone/>
              <a:defRPr sz="2000"/>
            </a:lvl6pPr>
            <a:lvl7pPr marL="2743103" indent="0">
              <a:buNone/>
              <a:defRPr sz="2000"/>
            </a:lvl7pPr>
            <a:lvl8pPr marL="3200284" indent="0">
              <a:buNone/>
              <a:defRPr sz="2000"/>
            </a:lvl8pPr>
            <a:lvl9pPr marL="365746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6321" y="4639235"/>
            <a:ext cx="1011428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84" indent="0">
              <a:buNone/>
              <a:defRPr sz="1200"/>
            </a:lvl2pPr>
            <a:lvl3pPr marL="914368" indent="0">
              <a:buNone/>
              <a:defRPr sz="1000"/>
            </a:lvl3pPr>
            <a:lvl4pPr marL="1371551" indent="0">
              <a:buNone/>
              <a:defRPr sz="900"/>
            </a:lvl4pPr>
            <a:lvl5pPr marL="1828734" indent="0">
              <a:buNone/>
              <a:defRPr sz="900"/>
            </a:lvl5pPr>
            <a:lvl6pPr marL="2285918" indent="0">
              <a:buNone/>
              <a:defRPr sz="900"/>
            </a:lvl6pPr>
            <a:lvl7pPr marL="2743103" indent="0">
              <a:buNone/>
              <a:defRPr sz="900"/>
            </a:lvl7pPr>
            <a:lvl8pPr marL="3200284" indent="0">
              <a:buNone/>
              <a:defRPr sz="900"/>
            </a:lvl8pPr>
            <a:lvl9pPr marL="3657468" indent="0">
              <a:buNone/>
              <a:defRPr sz="900"/>
            </a:lvl9pPr>
          </a:lstStyle>
          <a:p>
            <a:pPr marL="0" lvl="0" indent="0" algn="ctr" defTabSz="914368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11/14/2021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831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11/14/2021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260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158" y="416864"/>
            <a:ext cx="2587812" cy="5607424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4320" y="414021"/>
            <a:ext cx="819311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69083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0BA1CFD-BFF0-48BC-9BA5-4974D7A6AB1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11/14/2021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2142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1" y="6356355"/>
            <a:ext cx="1016000" cy="365125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25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92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93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2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23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184-459F-46AF-AAED-FA72248901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8CB6-76AB-4F37-9DE1-3285C525D78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89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93184-459F-46AF-AAED-FA72248901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8CB6-76AB-4F37-9DE1-3285C525D7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4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4633" y="484094"/>
            <a:ext cx="10075084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633" y="1981201"/>
            <a:ext cx="10075084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0329" y="64235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778EBA99-0680-F847-B971-3E2946C1722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11/14/2021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941" y="6423586"/>
            <a:ext cx="81638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400" y="242235"/>
            <a:ext cx="7387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457200"/>
            <a:fld id="{C6204E90-DB2F-9349-814E-F61E353F6ECB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3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286" y="107579"/>
            <a:ext cx="101092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286" y="1882588"/>
            <a:ext cx="101092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CA6D18E-40E8-4764-BB5E-ADAEEB56208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655" y="5572815"/>
            <a:ext cx="1140417" cy="114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55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ctr" defTabSz="914368" rtl="0" eaLnBrk="1" latinLnBrk="0" hangingPunct="1">
        <a:spcBef>
          <a:spcPct val="0"/>
        </a:spcBef>
        <a:buNone/>
        <a:defRPr sz="5599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11" indent="-403211" algn="l" defTabSz="914368" rtl="0" eaLnBrk="1" latinLnBrk="0" hangingPunct="1">
        <a:spcBef>
          <a:spcPts val="2000"/>
        </a:spcBef>
        <a:buFontTx/>
        <a:buBlip>
          <a:blip r:embed="rId16"/>
        </a:buBlip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22" indent="-403211" algn="l" defTabSz="914368" rtl="0" eaLnBrk="1" latinLnBrk="0" hangingPunct="1">
        <a:spcBef>
          <a:spcPts val="600"/>
        </a:spcBef>
        <a:buFontTx/>
        <a:buBlip>
          <a:blip r:embed="rId16"/>
        </a:buBlip>
        <a:defRPr sz="2201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2959" indent="-336538" algn="l" defTabSz="914368" rtl="0" eaLnBrk="1" latinLnBrk="0" hangingPunct="1">
        <a:spcBef>
          <a:spcPts val="600"/>
        </a:spcBef>
        <a:buFontTx/>
        <a:buBlip>
          <a:blip r:embed="rId16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196" indent="-349237" algn="l" defTabSz="914368" rtl="0" eaLnBrk="1" latinLnBrk="0" hangingPunct="1">
        <a:spcBef>
          <a:spcPts val="600"/>
        </a:spcBef>
        <a:buFontTx/>
        <a:buBlip>
          <a:blip r:embed="rId16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734" indent="-336538" algn="l" defTabSz="914368" rtl="0" eaLnBrk="1" latinLnBrk="0" hangingPunct="1">
        <a:spcBef>
          <a:spcPts val="600"/>
        </a:spcBef>
        <a:buFontTx/>
        <a:buBlip>
          <a:blip r:embed="rId16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173211" indent="-344476" algn="l" defTabSz="914368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098" indent="-344476" algn="l" defTabSz="914368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571" indent="-344476" algn="l" defTabSz="914368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046" indent="-344476" algn="l" defTabSz="914368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4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8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1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3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8" algn="l" defTabSz="9143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14.gif"/><Relationship Id="rId12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9D57-42F3-4A00-BC9A-82D8FB2C3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18" y="557029"/>
            <a:ext cx="12056782" cy="16539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Chemical Reactions &amp;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FCC03-F723-49C4-AA13-5198A09BE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804" y="2053069"/>
            <a:ext cx="10109201" cy="395343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effectLst/>
              </a:rPr>
              <a:t>In this PPT you will find: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/>
              </a:rPr>
              <a:t>A Do-NOW that will call on prior knowledge to connect cooking to the process of chemical reactions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/>
              </a:rPr>
              <a:t>The solution to this Do-Now organized as a full group share out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/>
              </a:rPr>
              <a:t>Lesson Objectives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/>
              </a:rPr>
              <a:t>A walkthrough of chemical reactions, equations, and balancing equations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/>
              </a:rPr>
              <a:t>An Exit Ticket that is designed to assess their grasp on the learning targets presented in the PPT</a:t>
            </a:r>
          </a:p>
        </p:txBody>
      </p:sp>
    </p:spTree>
    <p:extLst>
      <p:ext uri="{BB962C8B-B14F-4D97-AF65-F5344CB8AC3E}">
        <p14:creationId xmlns:p14="http://schemas.microsoft.com/office/powerpoint/2010/main" val="3343439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2EB4A-5C36-4F82-A34E-ED063DB9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97" y="125020"/>
            <a:ext cx="11877774" cy="928386"/>
          </a:xfr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ctr"/>
            <a:r>
              <a:rPr lang="en-US" sz="4000" b="1" i="1">
                <a:solidFill>
                  <a:schemeClr val="tx1"/>
                </a:solidFill>
                <a:latin typeface="Arial Black" panose="020B0A04020102020204" pitchFamily="34" charset="0"/>
              </a:rPr>
              <a:t>A CHEMICAL EQUATION…has TWO sides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BBF14-0AC0-41A0-B82A-323189C8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17690" y="1062147"/>
            <a:ext cx="10565855" cy="10005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i="1">
                <a:solidFill>
                  <a:schemeClr val="tx1"/>
                </a:solidFill>
              </a:rPr>
              <a:t>REACTANTS</a:t>
            </a:r>
            <a:endParaRPr lang="en-US" sz="6600" b="1" i="1" u="sng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B7A585-6502-409E-BE2C-A75B2851AE3A}"/>
              </a:ext>
            </a:extLst>
          </p:cNvPr>
          <p:cNvCxnSpPr/>
          <p:nvPr/>
        </p:nvCxnSpPr>
        <p:spPr>
          <a:xfrm>
            <a:off x="970961" y="736318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357561-CA6E-461B-8D46-61B835A744AF}"/>
              </a:ext>
            </a:extLst>
          </p:cNvPr>
          <p:cNvCxnSpPr/>
          <p:nvPr/>
        </p:nvCxnSpPr>
        <p:spPr>
          <a:xfrm>
            <a:off x="2179163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86491F8-C9C1-4B8D-B0EC-70C06749B337}"/>
              </a:ext>
            </a:extLst>
          </p:cNvPr>
          <p:cNvCxnSpPr/>
          <p:nvPr/>
        </p:nvCxnSpPr>
        <p:spPr>
          <a:xfrm>
            <a:off x="4785574" y="631599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10A432-4AE1-4546-A092-5E5F536A95E0}"/>
              </a:ext>
            </a:extLst>
          </p:cNvPr>
          <p:cNvCxnSpPr/>
          <p:nvPr/>
        </p:nvCxnSpPr>
        <p:spPr>
          <a:xfrm>
            <a:off x="8131879" y="703787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8152CF-05B4-4293-8534-895297D72B83}"/>
              </a:ext>
            </a:extLst>
          </p:cNvPr>
          <p:cNvCxnSpPr/>
          <p:nvPr/>
        </p:nvCxnSpPr>
        <p:spPr>
          <a:xfrm>
            <a:off x="9226960" y="635405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16E3F6-8F52-4EF7-AED1-70E7150B1FF4}"/>
              </a:ext>
            </a:extLst>
          </p:cNvPr>
          <p:cNvCxnSpPr>
            <a:cxnSpLocks/>
          </p:cNvCxnSpPr>
          <p:nvPr/>
        </p:nvCxnSpPr>
        <p:spPr>
          <a:xfrm>
            <a:off x="9064492" y="4042999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5AAB2B-A184-45A8-A4DB-D98F59BAA047}"/>
              </a:ext>
            </a:extLst>
          </p:cNvPr>
          <p:cNvCxnSpPr/>
          <p:nvPr/>
        </p:nvCxnSpPr>
        <p:spPr>
          <a:xfrm>
            <a:off x="11105129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30352CE-A0EB-48AF-BEA0-DF75B4C3832A}"/>
              </a:ext>
            </a:extLst>
          </p:cNvPr>
          <p:cNvSpPr txBox="1"/>
          <p:nvPr/>
        </p:nvSpPr>
        <p:spPr>
          <a:xfrm>
            <a:off x="3032895" y="3630454"/>
            <a:ext cx="288813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5B7F13-4881-48BA-936F-F6F8BF53C2AE}"/>
              </a:ext>
            </a:extLst>
          </p:cNvPr>
          <p:cNvCxnSpPr>
            <a:cxnSpLocks/>
          </p:cNvCxnSpPr>
          <p:nvPr/>
        </p:nvCxnSpPr>
        <p:spPr>
          <a:xfrm>
            <a:off x="4616203" y="4046805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8897963-4C72-41E8-A8DE-C04AB0B20B11}"/>
              </a:ext>
            </a:extLst>
          </p:cNvPr>
          <p:cNvSpPr txBox="1"/>
          <p:nvPr/>
        </p:nvSpPr>
        <p:spPr>
          <a:xfrm>
            <a:off x="-432855" y="3630455"/>
            <a:ext cx="396795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556CC2-0B12-4BDF-A2ED-8E83B1DA7CDD}"/>
              </a:ext>
            </a:extLst>
          </p:cNvPr>
          <p:cNvSpPr txBox="1"/>
          <p:nvPr/>
        </p:nvSpPr>
        <p:spPr>
          <a:xfrm>
            <a:off x="6784040" y="3637922"/>
            <a:ext cx="371582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BD2316-E2EC-4C2E-BB5E-641B229F909E}"/>
              </a:ext>
            </a:extLst>
          </p:cNvPr>
          <p:cNvSpPr txBox="1"/>
          <p:nvPr/>
        </p:nvSpPr>
        <p:spPr>
          <a:xfrm>
            <a:off x="10030903" y="3650531"/>
            <a:ext cx="253371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53D20E-693A-40E3-B26C-1F1BC25D0E5E}"/>
              </a:ext>
            </a:extLst>
          </p:cNvPr>
          <p:cNvSpPr txBox="1"/>
          <p:nvPr/>
        </p:nvSpPr>
        <p:spPr>
          <a:xfrm>
            <a:off x="2546299" y="3757819"/>
            <a:ext cx="9888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A01AB3-D126-4DCF-9674-2C2A72EDC92D}"/>
              </a:ext>
            </a:extLst>
          </p:cNvPr>
          <p:cNvSpPr txBox="1"/>
          <p:nvPr/>
        </p:nvSpPr>
        <p:spPr>
          <a:xfrm>
            <a:off x="9665106" y="3753504"/>
            <a:ext cx="9888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AE4E935-B625-4D94-B202-1E92E0B2F9F9}"/>
              </a:ext>
            </a:extLst>
          </p:cNvPr>
          <p:cNvCxnSpPr/>
          <p:nvPr/>
        </p:nvCxnSpPr>
        <p:spPr>
          <a:xfrm>
            <a:off x="5373278" y="4219484"/>
            <a:ext cx="166854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71888FF-084E-4781-A624-912AAB3DEA57}"/>
              </a:ext>
            </a:extLst>
          </p:cNvPr>
          <p:cNvSpPr txBox="1"/>
          <p:nvPr/>
        </p:nvSpPr>
        <p:spPr>
          <a:xfrm>
            <a:off x="3026504" y="3661171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DF956D-CD12-43D0-A80A-E492E3C41446}"/>
              </a:ext>
            </a:extLst>
          </p:cNvPr>
          <p:cNvSpPr txBox="1"/>
          <p:nvPr/>
        </p:nvSpPr>
        <p:spPr>
          <a:xfrm>
            <a:off x="6939784" y="3653242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473F69-E666-4914-9CD9-C3F94FA5F30E}"/>
              </a:ext>
            </a:extLst>
          </p:cNvPr>
          <p:cNvSpPr txBox="1"/>
          <p:nvPr/>
        </p:nvSpPr>
        <p:spPr>
          <a:xfrm>
            <a:off x="-188203" y="3687532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73D89D97-CDE6-4DF1-AAC9-2906AFF9516A}"/>
              </a:ext>
            </a:extLst>
          </p:cNvPr>
          <p:cNvSpPr txBox="1">
            <a:spLocks/>
          </p:cNvSpPr>
          <p:nvPr/>
        </p:nvSpPr>
        <p:spPr>
          <a:xfrm>
            <a:off x="-207073" y="3162391"/>
            <a:ext cx="12654329" cy="100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3) Is Cl</a:t>
            </a:r>
            <a:r>
              <a:rPr kumimoji="0" lang="en-US" sz="4000" b="1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a REACTANT or a PRODUCT? How do you know?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493F279-C4C8-4936-9376-A19A7E5E0E4A}"/>
              </a:ext>
            </a:extLst>
          </p:cNvPr>
          <p:cNvSpPr txBox="1">
            <a:spLocks/>
          </p:cNvSpPr>
          <p:nvPr/>
        </p:nvSpPr>
        <p:spPr>
          <a:xfrm>
            <a:off x="7049013" y="1031910"/>
            <a:ext cx="5398243" cy="1000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PRODUCTS</a:t>
            </a:r>
            <a:endParaRPr kumimoji="0" lang="en-US" sz="72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358C799-BF2D-4F67-B6EC-997B3198F692}"/>
              </a:ext>
            </a:extLst>
          </p:cNvPr>
          <p:cNvCxnSpPr/>
          <p:nvPr/>
        </p:nvCxnSpPr>
        <p:spPr>
          <a:xfrm>
            <a:off x="5373276" y="1519877"/>
            <a:ext cx="166854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Lemonade vector free vector download (47 Free vector) for commercial use.  format: ai, eps, cdr, svg vector illustration graphic art design">
            <a:extLst>
              <a:ext uri="{FF2B5EF4-FFF2-40B4-BE49-F238E27FC236}">
                <a16:creationId xmlns:a16="http://schemas.microsoft.com/office/drawing/2014/main" id="{DE8D417C-5CA2-4C73-92B3-824D2F36D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031" y="1841983"/>
            <a:ext cx="1076606" cy="13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CF157-4251-4030-B262-EA977725CA7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44764"/>
            <a:ext cx="1740132" cy="1160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BCB344-43AA-4E93-8C6B-3646F79EA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0287" y="1797297"/>
            <a:ext cx="1332024" cy="1438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5333EA-FD68-4D95-A0CF-7472316DB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2308" y1="31786" x2="40385" y2="25714"/>
                        <a14:foregroundMark x1="63077" y1="34643" x2="71923" y2="40714"/>
                        <a14:foregroundMark x1="71923" y1="40714" x2="73077" y2="42500"/>
                        <a14:foregroundMark x1="71154" y1="44286" x2="69231" y2="52143"/>
                        <a14:foregroundMark x1="69231" y1="52143" x2="68462" y2="53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440104" y="1478160"/>
            <a:ext cx="1919740" cy="20674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D35C3CB-CF66-4DE8-8042-E28D835FB8D0}"/>
              </a:ext>
            </a:extLst>
          </p:cNvPr>
          <p:cNvSpPr/>
          <p:nvPr/>
        </p:nvSpPr>
        <p:spPr>
          <a:xfrm>
            <a:off x="2029142" y="3019792"/>
            <a:ext cx="2839006" cy="834845"/>
          </a:xfrm>
          <a:custGeom>
            <a:avLst/>
            <a:gdLst>
              <a:gd name="connsiteX0" fmla="*/ 0 w 2839006"/>
              <a:gd name="connsiteY0" fmla="*/ 417423 h 834845"/>
              <a:gd name="connsiteX1" fmla="*/ 1419503 w 2839006"/>
              <a:gd name="connsiteY1" fmla="*/ 0 h 834845"/>
              <a:gd name="connsiteX2" fmla="*/ 2839006 w 2839006"/>
              <a:gd name="connsiteY2" fmla="*/ 417423 h 834845"/>
              <a:gd name="connsiteX3" fmla="*/ 1419503 w 2839006"/>
              <a:gd name="connsiteY3" fmla="*/ 834846 h 834845"/>
              <a:gd name="connsiteX4" fmla="*/ 0 w 2839006"/>
              <a:gd name="connsiteY4" fmla="*/ 417423 h 83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9006" h="834845" extrusionOk="0">
                <a:moveTo>
                  <a:pt x="0" y="417423"/>
                </a:moveTo>
                <a:cubicBezTo>
                  <a:pt x="-21507" y="187807"/>
                  <a:pt x="730728" y="93593"/>
                  <a:pt x="1419503" y="0"/>
                </a:cubicBezTo>
                <a:cubicBezTo>
                  <a:pt x="2216021" y="25753"/>
                  <a:pt x="2839698" y="208012"/>
                  <a:pt x="2839006" y="417423"/>
                </a:cubicBezTo>
                <a:cubicBezTo>
                  <a:pt x="2768823" y="542074"/>
                  <a:pt x="2295637" y="946279"/>
                  <a:pt x="1419503" y="834846"/>
                </a:cubicBezTo>
                <a:cubicBezTo>
                  <a:pt x="645045" y="799467"/>
                  <a:pt x="4369" y="656104"/>
                  <a:pt x="0" y="417423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7BD64E9D-0EE1-42A4-8202-C81B53C8A909}"/>
              </a:ext>
            </a:extLst>
          </p:cNvPr>
          <p:cNvSpPr txBox="1">
            <a:spLocks/>
          </p:cNvSpPr>
          <p:nvPr/>
        </p:nvSpPr>
        <p:spPr>
          <a:xfrm>
            <a:off x="970961" y="5254602"/>
            <a:ext cx="9519968" cy="10005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Cl</a:t>
            </a:r>
            <a:r>
              <a:rPr kumimoji="0" lang="en-US" sz="4000" b="1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is a reactant because the equation STARTS with it/it’s on the left side of the arrow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74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4" grpId="0" build="p"/>
      <p:bldP spid="30" grpId="0" build="p"/>
      <p:bldP spid="8" grpId="0" animBg="1"/>
      <p:bldP spid="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2EB4A-5C36-4F82-A34E-ED063DB9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97" y="125020"/>
            <a:ext cx="11877774" cy="928386"/>
          </a:xfr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ctr"/>
            <a:r>
              <a:rPr lang="en-US" sz="4800" b="1" i="1">
                <a:solidFill>
                  <a:schemeClr val="tx1"/>
                </a:solidFill>
                <a:latin typeface="Arial Black" panose="020B0A04020102020204" pitchFamily="34" charset="0"/>
              </a:rPr>
              <a:t>A CHEMICAL EQUATION…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BBF14-0AC0-41A0-B82A-323189C8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21" y="3994169"/>
            <a:ext cx="10565855" cy="10005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i="1">
                <a:solidFill>
                  <a:schemeClr val="tx1"/>
                </a:solidFill>
              </a:rPr>
              <a:t>Tells the story of what happened…</a:t>
            </a:r>
            <a:endParaRPr lang="en-US" sz="5400" b="1" i="1" u="sng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B7A585-6502-409E-BE2C-A75B2851AE3A}"/>
              </a:ext>
            </a:extLst>
          </p:cNvPr>
          <p:cNvCxnSpPr/>
          <p:nvPr/>
        </p:nvCxnSpPr>
        <p:spPr>
          <a:xfrm>
            <a:off x="970961" y="736318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357561-CA6E-461B-8D46-61B835A744AF}"/>
              </a:ext>
            </a:extLst>
          </p:cNvPr>
          <p:cNvCxnSpPr/>
          <p:nvPr/>
        </p:nvCxnSpPr>
        <p:spPr>
          <a:xfrm>
            <a:off x="2179163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86491F8-C9C1-4B8D-B0EC-70C06749B337}"/>
              </a:ext>
            </a:extLst>
          </p:cNvPr>
          <p:cNvCxnSpPr/>
          <p:nvPr/>
        </p:nvCxnSpPr>
        <p:spPr>
          <a:xfrm>
            <a:off x="4785574" y="631599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10A432-4AE1-4546-A092-5E5F536A95E0}"/>
              </a:ext>
            </a:extLst>
          </p:cNvPr>
          <p:cNvCxnSpPr/>
          <p:nvPr/>
        </p:nvCxnSpPr>
        <p:spPr>
          <a:xfrm>
            <a:off x="8131879" y="703787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8152CF-05B4-4293-8534-895297D72B83}"/>
              </a:ext>
            </a:extLst>
          </p:cNvPr>
          <p:cNvCxnSpPr/>
          <p:nvPr/>
        </p:nvCxnSpPr>
        <p:spPr>
          <a:xfrm>
            <a:off x="9226960" y="635405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16E3F6-8F52-4EF7-AED1-70E7150B1FF4}"/>
              </a:ext>
            </a:extLst>
          </p:cNvPr>
          <p:cNvCxnSpPr>
            <a:cxnSpLocks/>
          </p:cNvCxnSpPr>
          <p:nvPr/>
        </p:nvCxnSpPr>
        <p:spPr>
          <a:xfrm>
            <a:off x="9064492" y="1725109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5AAB2B-A184-45A8-A4DB-D98F59BAA047}"/>
              </a:ext>
            </a:extLst>
          </p:cNvPr>
          <p:cNvCxnSpPr/>
          <p:nvPr/>
        </p:nvCxnSpPr>
        <p:spPr>
          <a:xfrm>
            <a:off x="11105129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30352CE-A0EB-48AF-BEA0-DF75B4C3832A}"/>
              </a:ext>
            </a:extLst>
          </p:cNvPr>
          <p:cNvSpPr txBox="1"/>
          <p:nvPr/>
        </p:nvSpPr>
        <p:spPr>
          <a:xfrm>
            <a:off x="3032895" y="1312564"/>
            <a:ext cx="288813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5B7F13-4881-48BA-936F-F6F8BF53C2AE}"/>
              </a:ext>
            </a:extLst>
          </p:cNvPr>
          <p:cNvCxnSpPr>
            <a:cxnSpLocks/>
          </p:cNvCxnSpPr>
          <p:nvPr/>
        </p:nvCxnSpPr>
        <p:spPr>
          <a:xfrm>
            <a:off x="4616203" y="1728915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8897963-4C72-41E8-A8DE-C04AB0B20B11}"/>
              </a:ext>
            </a:extLst>
          </p:cNvPr>
          <p:cNvSpPr txBox="1"/>
          <p:nvPr/>
        </p:nvSpPr>
        <p:spPr>
          <a:xfrm>
            <a:off x="-432855" y="1312565"/>
            <a:ext cx="396795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556CC2-0B12-4BDF-A2ED-8E83B1DA7CDD}"/>
              </a:ext>
            </a:extLst>
          </p:cNvPr>
          <p:cNvSpPr txBox="1"/>
          <p:nvPr/>
        </p:nvSpPr>
        <p:spPr>
          <a:xfrm>
            <a:off x="6784040" y="1320032"/>
            <a:ext cx="371582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BD2316-E2EC-4C2E-BB5E-641B229F909E}"/>
              </a:ext>
            </a:extLst>
          </p:cNvPr>
          <p:cNvSpPr txBox="1"/>
          <p:nvPr/>
        </p:nvSpPr>
        <p:spPr>
          <a:xfrm>
            <a:off x="10030903" y="1332641"/>
            <a:ext cx="253371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53D20E-693A-40E3-B26C-1F1BC25D0E5E}"/>
              </a:ext>
            </a:extLst>
          </p:cNvPr>
          <p:cNvSpPr txBox="1"/>
          <p:nvPr/>
        </p:nvSpPr>
        <p:spPr>
          <a:xfrm>
            <a:off x="2546299" y="1439929"/>
            <a:ext cx="9888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A01AB3-D126-4DCF-9674-2C2A72EDC92D}"/>
              </a:ext>
            </a:extLst>
          </p:cNvPr>
          <p:cNvSpPr txBox="1"/>
          <p:nvPr/>
        </p:nvSpPr>
        <p:spPr>
          <a:xfrm>
            <a:off x="9665106" y="1435614"/>
            <a:ext cx="9888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AE4E935-B625-4D94-B202-1E92E0B2F9F9}"/>
              </a:ext>
            </a:extLst>
          </p:cNvPr>
          <p:cNvCxnSpPr/>
          <p:nvPr/>
        </p:nvCxnSpPr>
        <p:spPr>
          <a:xfrm>
            <a:off x="5373278" y="1901594"/>
            <a:ext cx="166854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71888FF-084E-4781-A624-912AAB3DEA57}"/>
              </a:ext>
            </a:extLst>
          </p:cNvPr>
          <p:cNvSpPr txBox="1"/>
          <p:nvPr/>
        </p:nvSpPr>
        <p:spPr>
          <a:xfrm>
            <a:off x="3026504" y="1343281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DF956D-CD12-43D0-A80A-E492E3C41446}"/>
              </a:ext>
            </a:extLst>
          </p:cNvPr>
          <p:cNvSpPr txBox="1"/>
          <p:nvPr/>
        </p:nvSpPr>
        <p:spPr>
          <a:xfrm>
            <a:off x="6939784" y="1335352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473F69-E666-4914-9CD9-C3F94FA5F30E}"/>
              </a:ext>
            </a:extLst>
          </p:cNvPr>
          <p:cNvSpPr txBox="1"/>
          <p:nvPr/>
        </p:nvSpPr>
        <p:spPr>
          <a:xfrm>
            <a:off x="-188203" y="1369642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B07D6C-7C53-49C9-835B-164F98FB990B}"/>
              </a:ext>
            </a:extLst>
          </p:cNvPr>
          <p:cNvSpPr/>
          <p:nvPr/>
        </p:nvSpPr>
        <p:spPr>
          <a:xfrm>
            <a:off x="0" y="1076695"/>
            <a:ext cx="2679811" cy="1830136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73D89D97-CDE6-4DF1-AAC9-2906AFF9516A}"/>
              </a:ext>
            </a:extLst>
          </p:cNvPr>
          <p:cNvSpPr txBox="1">
            <a:spLocks/>
          </p:cNvSpPr>
          <p:nvPr/>
        </p:nvSpPr>
        <p:spPr>
          <a:xfrm>
            <a:off x="924622" y="4629401"/>
            <a:ext cx="10565855" cy="100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it from LEFT to RIGHT</a:t>
            </a:r>
            <a:endParaRPr kumimoji="0" lang="en-US" sz="54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96E18EF-29AD-49E7-A29D-B34F65687E95}"/>
              </a:ext>
            </a:extLst>
          </p:cNvPr>
          <p:cNvSpPr txBox="1">
            <a:spLocks/>
          </p:cNvSpPr>
          <p:nvPr/>
        </p:nvSpPr>
        <p:spPr>
          <a:xfrm>
            <a:off x="5081937" y="2907355"/>
            <a:ext cx="2492156" cy="100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produced (or yielded)</a:t>
            </a: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3BB1214-240E-4547-AB50-2EC1395CC579}"/>
              </a:ext>
            </a:extLst>
          </p:cNvPr>
          <p:cNvSpPr txBox="1">
            <a:spLocks/>
          </p:cNvSpPr>
          <p:nvPr/>
        </p:nvSpPr>
        <p:spPr>
          <a:xfrm>
            <a:off x="454184" y="2975710"/>
            <a:ext cx="1519265" cy="536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</a:t>
            </a: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3BEE9BC-A622-43F6-8454-0771D27591AF}"/>
              </a:ext>
            </a:extLst>
          </p:cNvPr>
          <p:cNvSpPr txBox="1">
            <a:spLocks/>
          </p:cNvSpPr>
          <p:nvPr/>
        </p:nvSpPr>
        <p:spPr>
          <a:xfrm>
            <a:off x="2380844" y="2920728"/>
            <a:ext cx="3168994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reacted with Chlorine Gas</a:t>
            </a: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7B076522-BED1-4F75-B68C-7F437DD96A8F}"/>
              </a:ext>
            </a:extLst>
          </p:cNvPr>
          <p:cNvSpPr txBox="1">
            <a:spLocks/>
          </p:cNvSpPr>
          <p:nvPr/>
        </p:nvSpPr>
        <p:spPr>
          <a:xfrm>
            <a:off x="7170514" y="2914823"/>
            <a:ext cx="3168994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Hydrogen Monochloride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AFEA13D0-0898-488D-9F28-5BA6E005C8C5}"/>
              </a:ext>
            </a:extLst>
          </p:cNvPr>
          <p:cNvSpPr txBox="1">
            <a:spLocks/>
          </p:cNvSpPr>
          <p:nvPr/>
        </p:nvSpPr>
        <p:spPr>
          <a:xfrm>
            <a:off x="10275186" y="2878484"/>
            <a:ext cx="1916500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Oxygen gas</a:t>
            </a:r>
          </a:p>
        </p:txBody>
      </p:sp>
    </p:spTree>
    <p:extLst>
      <p:ext uri="{BB962C8B-B14F-4D97-AF65-F5344CB8AC3E}">
        <p14:creationId xmlns:p14="http://schemas.microsoft.com/office/powerpoint/2010/main" val="277624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22552 -0.001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52 -0.00139 L 0.3901 -0.004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1 -0.0044 L 0.58567 -0.004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567 -0.0044 L 0.78138 -0.004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  <p:bldP spid="4" grpId="2" animBg="1"/>
      <p:bldP spid="4" grpId="3" animBg="1"/>
      <p:bldP spid="4" grpId="4" animBg="1"/>
      <p:bldP spid="44" grpId="0" build="p"/>
      <p:bldP spid="45" grpId="0" uiExpand="1" build="p"/>
      <p:bldP spid="46" grpId="0" build="p"/>
      <p:bldP spid="47" grpId="0" build="p"/>
      <p:bldP spid="48" grpId="0"/>
      <p:bldP spid="49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8CB6D3-5CA7-456B-9E71-FF8419F53944}"/>
              </a:ext>
            </a:extLst>
          </p:cNvPr>
          <p:cNvCxnSpPr/>
          <p:nvPr/>
        </p:nvCxnSpPr>
        <p:spPr>
          <a:xfrm>
            <a:off x="970961" y="736318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6C564E-B678-4380-AAD0-B105F7DA0AB7}"/>
              </a:ext>
            </a:extLst>
          </p:cNvPr>
          <p:cNvCxnSpPr/>
          <p:nvPr/>
        </p:nvCxnSpPr>
        <p:spPr>
          <a:xfrm>
            <a:off x="2179163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3A9DB-E844-4762-8344-0734855D9073}"/>
              </a:ext>
            </a:extLst>
          </p:cNvPr>
          <p:cNvCxnSpPr/>
          <p:nvPr/>
        </p:nvCxnSpPr>
        <p:spPr>
          <a:xfrm>
            <a:off x="4785574" y="631599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8E3179-CE2D-4845-BFF5-C3053BD3E6B0}"/>
              </a:ext>
            </a:extLst>
          </p:cNvPr>
          <p:cNvCxnSpPr/>
          <p:nvPr/>
        </p:nvCxnSpPr>
        <p:spPr>
          <a:xfrm>
            <a:off x="8131879" y="703787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D4DF60-EBEE-4289-B149-93B0BCA9350F}"/>
              </a:ext>
            </a:extLst>
          </p:cNvPr>
          <p:cNvCxnSpPr/>
          <p:nvPr/>
        </p:nvCxnSpPr>
        <p:spPr>
          <a:xfrm>
            <a:off x="9226960" y="635405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44479D-C434-442C-A78E-9137B989D702}"/>
              </a:ext>
            </a:extLst>
          </p:cNvPr>
          <p:cNvCxnSpPr>
            <a:cxnSpLocks/>
          </p:cNvCxnSpPr>
          <p:nvPr/>
        </p:nvCxnSpPr>
        <p:spPr>
          <a:xfrm>
            <a:off x="9064492" y="1725109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95589E-5300-40B9-8855-CA10FA1D6590}"/>
              </a:ext>
            </a:extLst>
          </p:cNvPr>
          <p:cNvCxnSpPr/>
          <p:nvPr/>
        </p:nvCxnSpPr>
        <p:spPr>
          <a:xfrm>
            <a:off x="11105129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E18717-DC8D-4A7A-908A-7C71EAA8E4E8}"/>
              </a:ext>
            </a:extLst>
          </p:cNvPr>
          <p:cNvCxnSpPr>
            <a:cxnSpLocks/>
          </p:cNvCxnSpPr>
          <p:nvPr/>
        </p:nvCxnSpPr>
        <p:spPr>
          <a:xfrm>
            <a:off x="4616203" y="1728915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C2EB4A-5C36-4F82-A34E-ED063DB9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97" y="125020"/>
            <a:ext cx="11877774" cy="928386"/>
          </a:xfr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ctr"/>
            <a:r>
              <a:rPr lang="en-US" sz="4800" b="1" i="1">
                <a:solidFill>
                  <a:schemeClr val="tx1"/>
                </a:solidFill>
                <a:latin typeface="Arial Black" panose="020B0A04020102020204" pitchFamily="34" charset="0"/>
              </a:rPr>
              <a:t>And that’s exactly what happened!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BBF14-0AC0-41A0-B82A-323189C8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76" y="2986736"/>
            <a:ext cx="10565855" cy="23591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i="1">
                <a:solidFill>
                  <a:schemeClr val="tx1"/>
                </a:solidFill>
              </a:rPr>
              <a:t>Water reacted with chlorine gas to produce hydrogen monochloride and oxygen gas!</a:t>
            </a:r>
            <a:endParaRPr lang="en-US" sz="5400" b="1" i="1" u="sng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834AD-F436-4B8E-A452-AAD9EFD13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28" y="1773915"/>
            <a:ext cx="1340486" cy="12128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C243FB-3B70-403B-B3E7-551385C05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138" y="1773915"/>
            <a:ext cx="1987981" cy="1031358"/>
          </a:xfrm>
          <a:prstGeom prst="rect">
            <a:avLst/>
          </a:prstGeom>
        </p:spPr>
      </p:pic>
      <p:pic>
        <p:nvPicPr>
          <p:cNvPr id="30" name="Picture 29" descr="A picture containing text, plant, flower, sunflower&#10;&#10;Description automatically generated">
            <a:extLst>
              <a:ext uri="{FF2B5EF4-FFF2-40B4-BE49-F238E27FC236}">
                <a16:creationId xmlns:a16="http://schemas.microsoft.com/office/drawing/2014/main" id="{27B11752-1195-4D5A-91E7-43BA2D2F5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30" y="-1709513"/>
            <a:ext cx="2807615" cy="28076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5AD9424-5BAF-4C8D-9E96-2892B4AAE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740" y="1662684"/>
            <a:ext cx="1755624" cy="9302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6AB658-C117-4585-BCBA-001E795E4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445" y="1447239"/>
            <a:ext cx="1574915" cy="119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3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301 L -0.56745 -0.41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72" y="-2048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26927 -0.4266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-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2EB4A-5C36-4F82-A34E-ED063DB9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97" y="125020"/>
            <a:ext cx="11877774" cy="928386"/>
          </a:xfr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ctr"/>
            <a:r>
              <a:rPr lang="en-US" sz="4800" b="1" i="1">
                <a:solidFill>
                  <a:schemeClr val="tx1"/>
                </a:solidFill>
                <a:latin typeface="Arial Black" panose="020B0A04020102020204" pitchFamily="34" charset="0"/>
              </a:rPr>
              <a:t>A CHEMICAL EQUATION…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BBF14-0AC0-41A0-B82A-323189C8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21" y="3994169"/>
            <a:ext cx="10565855" cy="10005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i="1">
                <a:solidFill>
                  <a:schemeClr val="tx1"/>
                </a:solidFill>
              </a:rPr>
              <a:t>Tells the story of what happened…</a:t>
            </a:r>
            <a:endParaRPr lang="en-US" sz="5400" b="1" i="1" u="sng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B7A585-6502-409E-BE2C-A75B2851AE3A}"/>
              </a:ext>
            </a:extLst>
          </p:cNvPr>
          <p:cNvCxnSpPr/>
          <p:nvPr/>
        </p:nvCxnSpPr>
        <p:spPr>
          <a:xfrm>
            <a:off x="970961" y="736318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357561-CA6E-461B-8D46-61B835A744AF}"/>
              </a:ext>
            </a:extLst>
          </p:cNvPr>
          <p:cNvCxnSpPr/>
          <p:nvPr/>
        </p:nvCxnSpPr>
        <p:spPr>
          <a:xfrm>
            <a:off x="2179163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86491F8-C9C1-4B8D-B0EC-70C06749B337}"/>
              </a:ext>
            </a:extLst>
          </p:cNvPr>
          <p:cNvCxnSpPr/>
          <p:nvPr/>
        </p:nvCxnSpPr>
        <p:spPr>
          <a:xfrm>
            <a:off x="4785574" y="631599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10A432-4AE1-4546-A092-5E5F536A95E0}"/>
              </a:ext>
            </a:extLst>
          </p:cNvPr>
          <p:cNvCxnSpPr/>
          <p:nvPr/>
        </p:nvCxnSpPr>
        <p:spPr>
          <a:xfrm>
            <a:off x="8131879" y="703787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8152CF-05B4-4293-8534-895297D72B83}"/>
              </a:ext>
            </a:extLst>
          </p:cNvPr>
          <p:cNvCxnSpPr/>
          <p:nvPr/>
        </p:nvCxnSpPr>
        <p:spPr>
          <a:xfrm>
            <a:off x="9226960" y="635405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16E3F6-8F52-4EF7-AED1-70E7150B1FF4}"/>
              </a:ext>
            </a:extLst>
          </p:cNvPr>
          <p:cNvCxnSpPr>
            <a:cxnSpLocks/>
          </p:cNvCxnSpPr>
          <p:nvPr/>
        </p:nvCxnSpPr>
        <p:spPr>
          <a:xfrm>
            <a:off x="9064492" y="1725109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5AAB2B-A184-45A8-A4DB-D98F59BAA047}"/>
              </a:ext>
            </a:extLst>
          </p:cNvPr>
          <p:cNvCxnSpPr/>
          <p:nvPr/>
        </p:nvCxnSpPr>
        <p:spPr>
          <a:xfrm>
            <a:off x="11105129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30352CE-A0EB-48AF-BEA0-DF75B4C3832A}"/>
              </a:ext>
            </a:extLst>
          </p:cNvPr>
          <p:cNvSpPr txBox="1"/>
          <p:nvPr/>
        </p:nvSpPr>
        <p:spPr>
          <a:xfrm>
            <a:off x="3032895" y="1312564"/>
            <a:ext cx="288813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5B7F13-4881-48BA-936F-F6F8BF53C2AE}"/>
              </a:ext>
            </a:extLst>
          </p:cNvPr>
          <p:cNvCxnSpPr>
            <a:cxnSpLocks/>
          </p:cNvCxnSpPr>
          <p:nvPr/>
        </p:nvCxnSpPr>
        <p:spPr>
          <a:xfrm>
            <a:off x="4616203" y="1728915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8897963-4C72-41E8-A8DE-C04AB0B20B11}"/>
              </a:ext>
            </a:extLst>
          </p:cNvPr>
          <p:cNvSpPr txBox="1"/>
          <p:nvPr/>
        </p:nvSpPr>
        <p:spPr>
          <a:xfrm>
            <a:off x="-432855" y="1312565"/>
            <a:ext cx="396795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556CC2-0B12-4BDF-A2ED-8E83B1DA7CDD}"/>
              </a:ext>
            </a:extLst>
          </p:cNvPr>
          <p:cNvSpPr txBox="1"/>
          <p:nvPr/>
        </p:nvSpPr>
        <p:spPr>
          <a:xfrm>
            <a:off x="6784040" y="1320032"/>
            <a:ext cx="371582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BD2316-E2EC-4C2E-BB5E-641B229F909E}"/>
              </a:ext>
            </a:extLst>
          </p:cNvPr>
          <p:cNvSpPr txBox="1"/>
          <p:nvPr/>
        </p:nvSpPr>
        <p:spPr>
          <a:xfrm>
            <a:off x="10030903" y="1332641"/>
            <a:ext cx="253371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53D20E-693A-40E3-B26C-1F1BC25D0E5E}"/>
              </a:ext>
            </a:extLst>
          </p:cNvPr>
          <p:cNvSpPr txBox="1"/>
          <p:nvPr/>
        </p:nvSpPr>
        <p:spPr>
          <a:xfrm>
            <a:off x="2546299" y="1439929"/>
            <a:ext cx="9888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A01AB3-D126-4DCF-9674-2C2A72EDC92D}"/>
              </a:ext>
            </a:extLst>
          </p:cNvPr>
          <p:cNvSpPr txBox="1"/>
          <p:nvPr/>
        </p:nvSpPr>
        <p:spPr>
          <a:xfrm>
            <a:off x="9665106" y="1435614"/>
            <a:ext cx="9888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AE4E935-B625-4D94-B202-1E92E0B2F9F9}"/>
              </a:ext>
            </a:extLst>
          </p:cNvPr>
          <p:cNvCxnSpPr/>
          <p:nvPr/>
        </p:nvCxnSpPr>
        <p:spPr>
          <a:xfrm>
            <a:off x="5373278" y="1901594"/>
            <a:ext cx="166854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71888FF-084E-4781-A624-912AAB3DEA57}"/>
              </a:ext>
            </a:extLst>
          </p:cNvPr>
          <p:cNvSpPr txBox="1"/>
          <p:nvPr/>
        </p:nvSpPr>
        <p:spPr>
          <a:xfrm>
            <a:off x="3026504" y="1343281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DF956D-CD12-43D0-A80A-E492E3C41446}"/>
              </a:ext>
            </a:extLst>
          </p:cNvPr>
          <p:cNvSpPr txBox="1"/>
          <p:nvPr/>
        </p:nvSpPr>
        <p:spPr>
          <a:xfrm>
            <a:off x="6939784" y="1335352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473F69-E666-4914-9CD9-C3F94FA5F30E}"/>
              </a:ext>
            </a:extLst>
          </p:cNvPr>
          <p:cNvSpPr txBox="1"/>
          <p:nvPr/>
        </p:nvSpPr>
        <p:spPr>
          <a:xfrm>
            <a:off x="-188203" y="1369642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73D89D97-CDE6-4DF1-AAC9-2906AFF9516A}"/>
              </a:ext>
            </a:extLst>
          </p:cNvPr>
          <p:cNvSpPr txBox="1">
            <a:spLocks/>
          </p:cNvSpPr>
          <p:nvPr/>
        </p:nvSpPr>
        <p:spPr>
          <a:xfrm>
            <a:off x="924622" y="4629401"/>
            <a:ext cx="10565855" cy="100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it from LEFT to RIGHT</a:t>
            </a:r>
            <a:endParaRPr kumimoji="0" lang="en-US" sz="54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96E18EF-29AD-49E7-A29D-B34F65687E95}"/>
              </a:ext>
            </a:extLst>
          </p:cNvPr>
          <p:cNvSpPr txBox="1">
            <a:spLocks/>
          </p:cNvSpPr>
          <p:nvPr/>
        </p:nvSpPr>
        <p:spPr>
          <a:xfrm>
            <a:off x="5081937" y="2907355"/>
            <a:ext cx="2492156" cy="100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produced (or yielded)</a:t>
            </a: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3BB1214-240E-4547-AB50-2EC1395CC579}"/>
              </a:ext>
            </a:extLst>
          </p:cNvPr>
          <p:cNvSpPr txBox="1">
            <a:spLocks/>
          </p:cNvSpPr>
          <p:nvPr/>
        </p:nvSpPr>
        <p:spPr>
          <a:xfrm>
            <a:off x="454184" y="2975710"/>
            <a:ext cx="1519265" cy="536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</a:t>
            </a: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3BEE9BC-A622-43F6-8454-0771D27591AF}"/>
              </a:ext>
            </a:extLst>
          </p:cNvPr>
          <p:cNvSpPr txBox="1">
            <a:spLocks/>
          </p:cNvSpPr>
          <p:nvPr/>
        </p:nvSpPr>
        <p:spPr>
          <a:xfrm>
            <a:off x="2380844" y="2920728"/>
            <a:ext cx="3168994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combined with Chlorine Gas</a:t>
            </a: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7B076522-BED1-4F75-B68C-7F437DD96A8F}"/>
              </a:ext>
            </a:extLst>
          </p:cNvPr>
          <p:cNvSpPr txBox="1">
            <a:spLocks/>
          </p:cNvSpPr>
          <p:nvPr/>
        </p:nvSpPr>
        <p:spPr>
          <a:xfrm>
            <a:off x="7170514" y="2914823"/>
            <a:ext cx="3168994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Hydrogen Monochloride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AFEA13D0-0898-488D-9F28-5BA6E005C8C5}"/>
              </a:ext>
            </a:extLst>
          </p:cNvPr>
          <p:cNvSpPr txBox="1">
            <a:spLocks/>
          </p:cNvSpPr>
          <p:nvPr/>
        </p:nvSpPr>
        <p:spPr>
          <a:xfrm>
            <a:off x="10275186" y="2878484"/>
            <a:ext cx="1916500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Oxygen gas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9FA74CA4-679C-4968-82CA-7602ABB2B989}"/>
              </a:ext>
            </a:extLst>
          </p:cNvPr>
          <p:cNvSpPr txBox="1">
            <a:spLocks/>
          </p:cNvSpPr>
          <p:nvPr/>
        </p:nvSpPr>
        <p:spPr>
          <a:xfrm>
            <a:off x="172597" y="139519"/>
            <a:ext cx="11877774" cy="928386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Except this equation is actually more SPECIFIC than that…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How so?....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58C1B8F9-AA30-4CAD-A57A-5C95FED0CCFC}"/>
              </a:ext>
            </a:extLst>
          </p:cNvPr>
          <p:cNvSpPr txBox="1">
            <a:spLocks/>
          </p:cNvSpPr>
          <p:nvPr/>
        </p:nvSpPr>
        <p:spPr>
          <a:xfrm>
            <a:off x="157113" y="3976755"/>
            <a:ext cx="11877774" cy="1481258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Its also telling us HOW MANY molecules are present!</a:t>
            </a:r>
          </a:p>
        </p:txBody>
      </p:sp>
    </p:spTree>
    <p:extLst>
      <p:ext uri="{BB962C8B-B14F-4D97-AF65-F5344CB8AC3E}">
        <p14:creationId xmlns:p14="http://schemas.microsoft.com/office/powerpoint/2010/main" val="428429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33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50" grpId="1" animBg="1"/>
      <p:bldP spid="51" grpId="0" animBg="1"/>
      <p:bldP spid="5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id="{EC4B119C-24FC-4FE6-ABD0-1425F8FF3B27}"/>
              </a:ext>
            </a:extLst>
          </p:cNvPr>
          <p:cNvSpPr txBox="1"/>
          <p:nvPr/>
        </p:nvSpPr>
        <p:spPr>
          <a:xfrm>
            <a:off x="230321" y="1883931"/>
            <a:ext cx="5919255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11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4EF03DEC-148D-4FCD-9840-E19EE41259CE}"/>
              </a:ext>
            </a:extLst>
          </p:cNvPr>
          <p:cNvSpPr txBox="1">
            <a:spLocks/>
          </p:cNvSpPr>
          <p:nvPr/>
        </p:nvSpPr>
        <p:spPr>
          <a:xfrm>
            <a:off x="0" y="685037"/>
            <a:ext cx="6096000" cy="128813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What does this mean?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5362BBE-E3D1-478C-88B3-48B2BE90D640}"/>
              </a:ext>
            </a:extLst>
          </p:cNvPr>
          <p:cNvSpPr/>
          <p:nvPr/>
        </p:nvSpPr>
        <p:spPr>
          <a:xfrm>
            <a:off x="2605296" y="4075229"/>
            <a:ext cx="1201388" cy="1127227"/>
          </a:xfrm>
          <a:prstGeom prst="ellipse">
            <a:avLst/>
          </a:prstGeom>
          <a:solidFill>
            <a:srgbClr val="FF0000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520700" h="444500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FDA44FD-F30D-4A8A-81FE-16406F94742A}"/>
              </a:ext>
            </a:extLst>
          </p:cNvPr>
          <p:cNvSpPr/>
          <p:nvPr/>
        </p:nvSpPr>
        <p:spPr>
          <a:xfrm>
            <a:off x="3514077" y="4893503"/>
            <a:ext cx="585213" cy="518537"/>
          </a:xfrm>
          <a:prstGeom prst="ellipse">
            <a:avLst/>
          </a:prstGeom>
          <a:solidFill>
            <a:schemeClr val="bg2">
              <a:lumMod val="90000"/>
            </a:schemeClr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38B3442-5C7F-4F6A-BC7D-F3C199797C0E}"/>
              </a:ext>
            </a:extLst>
          </p:cNvPr>
          <p:cNvSpPr/>
          <p:nvPr/>
        </p:nvSpPr>
        <p:spPr>
          <a:xfrm>
            <a:off x="2312690" y="4833716"/>
            <a:ext cx="585213" cy="518537"/>
          </a:xfrm>
          <a:prstGeom prst="ellipse">
            <a:avLst/>
          </a:prstGeom>
          <a:solidFill>
            <a:schemeClr val="bg2">
              <a:lumMod val="90000"/>
            </a:schemeClr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D879B95-A7B5-4E7C-AFFB-4E9EB8E6BFA9}"/>
              </a:ext>
            </a:extLst>
          </p:cNvPr>
          <p:cNvSpPr txBox="1"/>
          <p:nvPr/>
        </p:nvSpPr>
        <p:spPr>
          <a:xfrm>
            <a:off x="7553543" y="1879920"/>
            <a:ext cx="5919255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115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0A249A5-8F41-4A7D-BBB9-5BDC221987FD}"/>
              </a:ext>
            </a:extLst>
          </p:cNvPr>
          <p:cNvSpPr txBox="1"/>
          <p:nvPr/>
        </p:nvSpPr>
        <p:spPr>
          <a:xfrm>
            <a:off x="7752641" y="1879920"/>
            <a:ext cx="988804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269760FA-E264-4E55-9486-F34FD4166C02}"/>
              </a:ext>
            </a:extLst>
          </p:cNvPr>
          <p:cNvSpPr txBox="1">
            <a:spLocks/>
          </p:cNvSpPr>
          <p:nvPr/>
        </p:nvSpPr>
        <p:spPr>
          <a:xfrm>
            <a:off x="6096000" y="695925"/>
            <a:ext cx="6096000" cy="128813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What does THIS mean?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0EA286-1B66-45B8-9B77-5FD8C0D42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641" y="4210692"/>
            <a:ext cx="1816765" cy="136562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690BA11-3444-4083-9896-9770A0BCF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0330" y="4210692"/>
            <a:ext cx="1816765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7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  <p:bldP spid="55" grpId="0" animBg="1"/>
      <p:bldP spid="58" grpId="0"/>
      <p:bldP spid="59" grpId="0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0D879B95-A7B5-4E7C-AFFB-4E9EB8E6BFA9}"/>
              </a:ext>
            </a:extLst>
          </p:cNvPr>
          <p:cNvSpPr txBox="1"/>
          <p:nvPr/>
        </p:nvSpPr>
        <p:spPr>
          <a:xfrm>
            <a:off x="4649922" y="-209350"/>
            <a:ext cx="5919255" cy="31547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199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19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0A249A5-8F41-4A7D-BBB9-5BDC221987FD}"/>
              </a:ext>
            </a:extLst>
          </p:cNvPr>
          <p:cNvSpPr txBox="1"/>
          <p:nvPr/>
        </p:nvSpPr>
        <p:spPr>
          <a:xfrm>
            <a:off x="2826929" y="-209350"/>
            <a:ext cx="988804" cy="31547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0EA286-1B66-45B8-9B77-5FD8C0D42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879" y="2707147"/>
            <a:ext cx="1302803" cy="97928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690BA11-3444-4083-9896-9770A0BCF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527" y="2597466"/>
            <a:ext cx="1448718" cy="10889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A225A1-CDF4-4151-AD49-78AE11BEEAEC}"/>
              </a:ext>
            </a:extLst>
          </p:cNvPr>
          <p:cNvSpPr txBox="1"/>
          <p:nvPr/>
        </p:nvSpPr>
        <p:spPr>
          <a:xfrm>
            <a:off x="1733162" y="2181176"/>
            <a:ext cx="31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COEFFICIENT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84814F-D012-49BD-9BEE-ED778A58AE7F}"/>
              </a:ext>
            </a:extLst>
          </p:cNvPr>
          <p:cNvSpPr txBox="1"/>
          <p:nvPr/>
        </p:nvSpPr>
        <p:spPr>
          <a:xfrm>
            <a:off x="6493481" y="2782669"/>
            <a:ext cx="224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SUBSCRIPT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4913051-5BCB-4FAF-B5BD-8CCBF47A335B}"/>
              </a:ext>
            </a:extLst>
          </p:cNvPr>
          <p:cNvSpPr txBox="1">
            <a:spLocks noChangeArrowheads="1"/>
          </p:cNvSpPr>
          <p:nvPr/>
        </p:nvSpPr>
        <p:spPr>
          <a:xfrm>
            <a:off x="341237" y="3775386"/>
            <a:ext cx="12948155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altLang="en-US" sz="4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coefficient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gets applied to the </a:t>
            </a:r>
            <a:r>
              <a:rPr kumimoji="0" lang="en-US" altLang="en-US" sz="4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ENTIRE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formula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-This means that there are 2 molecules of water present!</a:t>
            </a:r>
          </a:p>
        </p:txBody>
      </p:sp>
    </p:spTree>
    <p:extLst>
      <p:ext uri="{BB962C8B-B14F-4D97-AF65-F5344CB8AC3E}">
        <p14:creationId xmlns:p14="http://schemas.microsoft.com/office/powerpoint/2010/main" val="2609979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2EB4A-5C36-4F82-A34E-ED063DB9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97" y="125020"/>
            <a:ext cx="11877774" cy="928386"/>
          </a:xfr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ctr"/>
            <a:r>
              <a:rPr lang="en-US" sz="4800" b="1" i="1">
                <a:solidFill>
                  <a:schemeClr val="tx1"/>
                </a:solidFill>
                <a:latin typeface="Arial Black" panose="020B0A04020102020204" pitchFamily="34" charset="0"/>
              </a:rPr>
              <a:t>A CHEMICAL EQUATION…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BBF14-0AC0-41A0-B82A-323189C8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21" y="3994169"/>
            <a:ext cx="10565855" cy="10005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i="1">
                <a:solidFill>
                  <a:schemeClr val="tx1"/>
                </a:solidFill>
              </a:rPr>
              <a:t>Tells the story of what happened…</a:t>
            </a:r>
            <a:endParaRPr lang="en-US" sz="5400" b="1" i="1" u="sng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B7A585-6502-409E-BE2C-A75B2851AE3A}"/>
              </a:ext>
            </a:extLst>
          </p:cNvPr>
          <p:cNvCxnSpPr/>
          <p:nvPr/>
        </p:nvCxnSpPr>
        <p:spPr>
          <a:xfrm>
            <a:off x="970961" y="736318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357561-CA6E-461B-8D46-61B835A744AF}"/>
              </a:ext>
            </a:extLst>
          </p:cNvPr>
          <p:cNvCxnSpPr/>
          <p:nvPr/>
        </p:nvCxnSpPr>
        <p:spPr>
          <a:xfrm>
            <a:off x="2179163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86491F8-C9C1-4B8D-B0EC-70C06749B337}"/>
              </a:ext>
            </a:extLst>
          </p:cNvPr>
          <p:cNvCxnSpPr/>
          <p:nvPr/>
        </p:nvCxnSpPr>
        <p:spPr>
          <a:xfrm>
            <a:off x="4785574" y="631599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10A432-4AE1-4546-A092-5E5F536A95E0}"/>
              </a:ext>
            </a:extLst>
          </p:cNvPr>
          <p:cNvCxnSpPr/>
          <p:nvPr/>
        </p:nvCxnSpPr>
        <p:spPr>
          <a:xfrm>
            <a:off x="8131879" y="703787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8152CF-05B4-4293-8534-895297D72B83}"/>
              </a:ext>
            </a:extLst>
          </p:cNvPr>
          <p:cNvCxnSpPr/>
          <p:nvPr/>
        </p:nvCxnSpPr>
        <p:spPr>
          <a:xfrm>
            <a:off x="9226960" y="635405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16E3F6-8F52-4EF7-AED1-70E7150B1FF4}"/>
              </a:ext>
            </a:extLst>
          </p:cNvPr>
          <p:cNvCxnSpPr>
            <a:cxnSpLocks/>
          </p:cNvCxnSpPr>
          <p:nvPr/>
        </p:nvCxnSpPr>
        <p:spPr>
          <a:xfrm>
            <a:off x="9064492" y="1725109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5AAB2B-A184-45A8-A4DB-D98F59BAA047}"/>
              </a:ext>
            </a:extLst>
          </p:cNvPr>
          <p:cNvCxnSpPr/>
          <p:nvPr/>
        </p:nvCxnSpPr>
        <p:spPr>
          <a:xfrm>
            <a:off x="11105129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30352CE-A0EB-48AF-BEA0-DF75B4C3832A}"/>
              </a:ext>
            </a:extLst>
          </p:cNvPr>
          <p:cNvSpPr txBox="1"/>
          <p:nvPr/>
        </p:nvSpPr>
        <p:spPr>
          <a:xfrm>
            <a:off x="3032895" y="1312564"/>
            <a:ext cx="288813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5B7F13-4881-48BA-936F-F6F8BF53C2AE}"/>
              </a:ext>
            </a:extLst>
          </p:cNvPr>
          <p:cNvCxnSpPr>
            <a:cxnSpLocks/>
          </p:cNvCxnSpPr>
          <p:nvPr/>
        </p:nvCxnSpPr>
        <p:spPr>
          <a:xfrm>
            <a:off x="4616203" y="1728915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8897963-4C72-41E8-A8DE-C04AB0B20B11}"/>
              </a:ext>
            </a:extLst>
          </p:cNvPr>
          <p:cNvSpPr txBox="1"/>
          <p:nvPr/>
        </p:nvSpPr>
        <p:spPr>
          <a:xfrm>
            <a:off x="-432855" y="1312565"/>
            <a:ext cx="396795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556CC2-0B12-4BDF-A2ED-8E83B1DA7CDD}"/>
              </a:ext>
            </a:extLst>
          </p:cNvPr>
          <p:cNvSpPr txBox="1"/>
          <p:nvPr/>
        </p:nvSpPr>
        <p:spPr>
          <a:xfrm>
            <a:off x="6784040" y="1320032"/>
            <a:ext cx="371582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BD2316-E2EC-4C2E-BB5E-641B229F909E}"/>
              </a:ext>
            </a:extLst>
          </p:cNvPr>
          <p:cNvSpPr txBox="1"/>
          <p:nvPr/>
        </p:nvSpPr>
        <p:spPr>
          <a:xfrm>
            <a:off x="10030903" y="1332641"/>
            <a:ext cx="253371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53D20E-693A-40E3-B26C-1F1BC25D0E5E}"/>
              </a:ext>
            </a:extLst>
          </p:cNvPr>
          <p:cNvSpPr txBox="1"/>
          <p:nvPr/>
        </p:nvSpPr>
        <p:spPr>
          <a:xfrm>
            <a:off x="2546299" y="1439929"/>
            <a:ext cx="9888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A01AB3-D126-4DCF-9674-2C2A72EDC92D}"/>
              </a:ext>
            </a:extLst>
          </p:cNvPr>
          <p:cNvSpPr txBox="1"/>
          <p:nvPr/>
        </p:nvSpPr>
        <p:spPr>
          <a:xfrm>
            <a:off x="9665106" y="1435614"/>
            <a:ext cx="9888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AE4E935-B625-4D94-B202-1E92E0B2F9F9}"/>
              </a:ext>
            </a:extLst>
          </p:cNvPr>
          <p:cNvCxnSpPr/>
          <p:nvPr/>
        </p:nvCxnSpPr>
        <p:spPr>
          <a:xfrm>
            <a:off x="5373278" y="1901594"/>
            <a:ext cx="166854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71888FF-084E-4781-A624-912AAB3DEA57}"/>
              </a:ext>
            </a:extLst>
          </p:cNvPr>
          <p:cNvSpPr txBox="1"/>
          <p:nvPr/>
        </p:nvSpPr>
        <p:spPr>
          <a:xfrm>
            <a:off x="3026504" y="1343281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DF956D-CD12-43D0-A80A-E492E3C41446}"/>
              </a:ext>
            </a:extLst>
          </p:cNvPr>
          <p:cNvSpPr txBox="1"/>
          <p:nvPr/>
        </p:nvSpPr>
        <p:spPr>
          <a:xfrm>
            <a:off x="6939784" y="1335352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473F69-E666-4914-9CD9-C3F94FA5F30E}"/>
              </a:ext>
            </a:extLst>
          </p:cNvPr>
          <p:cNvSpPr txBox="1"/>
          <p:nvPr/>
        </p:nvSpPr>
        <p:spPr>
          <a:xfrm>
            <a:off x="-188203" y="1369642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B07D6C-7C53-49C9-835B-164F98FB990B}"/>
              </a:ext>
            </a:extLst>
          </p:cNvPr>
          <p:cNvSpPr/>
          <p:nvPr/>
        </p:nvSpPr>
        <p:spPr>
          <a:xfrm>
            <a:off x="0" y="1076695"/>
            <a:ext cx="2679811" cy="1830136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73D89D97-CDE6-4DF1-AAC9-2906AFF9516A}"/>
              </a:ext>
            </a:extLst>
          </p:cNvPr>
          <p:cNvSpPr txBox="1">
            <a:spLocks/>
          </p:cNvSpPr>
          <p:nvPr/>
        </p:nvSpPr>
        <p:spPr>
          <a:xfrm>
            <a:off x="924622" y="4629401"/>
            <a:ext cx="10565855" cy="1000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  <a:r>
              <a:rPr kumimoji="0" lang="en-US" sz="72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sooo</a:t>
            </a: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what REALLY happened?!</a:t>
            </a:r>
            <a:endParaRPr kumimoji="0" lang="en-US" sz="72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96E18EF-29AD-49E7-A29D-B34F65687E95}"/>
              </a:ext>
            </a:extLst>
          </p:cNvPr>
          <p:cNvSpPr txBox="1">
            <a:spLocks/>
          </p:cNvSpPr>
          <p:nvPr/>
        </p:nvSpPr>
        <p:spPr>
          <a:xfrm>
            <a:off x="5282652" y="2932761"/>
            <a:ext cx="2492156" cy="100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produced (or yielded)</a:t>
            </a: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3BB1214-240E-4547-AB50-2EC1395CC579}"/>
              </a:ext>
            </a:extLst>
          </p:cNvPr>
          <p:cNvSpPr txBox="1">
            <a:spLocks/>
          </p:cNvSpPr>
          <p:nvPr/>
        </p:nvSpPr>
        <p:spPr>
          <a:xfrm>
            <a:off x="245638" y="2975710"/>
            <a:ext cx="2225627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TWO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Water molecules</a:t>
            </a: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3BEE9BC-A622-43F6-8454-0771D27591AF}"/>
              </a:ext>
            </a:extLst>
          </p:cNvPr>
          <p:cNvSpPr txBox="1">
            <a:spLocks/>
          </p:cNvSpPr>
          <p:nvPr/>
        </p:nvSpPr>
        <p:spPr>
          <a:xfrm>
            <a:off x="2124171" y="2952812"/>
            <a:ext cx="3540190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combined with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TWO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Chlorine molecules</a:t>
            </a: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7B076522-BED1-4F75-B68C-7F437DD96A8F}"/>
              </a:ext>
            </a:extLst>
          </p:cNvPr>
          <p:cNvSpPr txBox="1">
            <a:spLocks/>
          </p:cNvSpPr>
          <p:nvPr/>
        </p:nvSpPr>
        <p:spPr>
          <a:xfrm>
            <a:off x="7330872" y="2948869"/>
            <a:ext cx="3168994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FOUR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Hydrogen Monochlorides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AFEA13D0-0898-488D-9F28-5BA6E005C8C5}"/>
              </a:ext>
            </a:extLst>
          </p:cNvPr>
          <p:cNvSpPr txBox="1">
            <a:spLocks/>
          </p:cNvSpPr>
          <p:nvPr/>
        </p:nvSpPr>
        <p:spPr>
          <a:xfrm>
            <a:off x="10031574" y="2878484"/>
            <a:ext cx="2368658" cy="12557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ONE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Oxygen molecule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DC929DA-11DC-421C-AB5C-3B3976098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03" y="1082246"/>
            <a:ext cx="694540" cy="5220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100C90C-8453-4DE6-8322-1F20A4000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502" y="1051529"/>
            <a:ext cx="694540" cy="522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DF2514-5B62-415F-8BA9-5F13346E7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3101">
            <a:off x="3197130" y="1114605"/>
            <a:ext cx="866701" cy="4493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76D549-2F85-4FA2-BD74-693045F3A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9474">
            <a:off x="3894379" y="2308293"/>
            <a:ext cx="866701" cy="44930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76E2CE4-9410-404E-9536-FCF1E82C4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30836">
            <a:off x="7037941" y="2268386"/>
            <a:ext cx="564542" cy="4295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C68C086-6FD4-4987-A403-257F96F96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386504">
            <a:off x="7650611" y="2298640"/>
            <a:ext cx="555953" cy="42300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E1CBFED-F42D-47CA-9CCB-327952482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491586">
            <a:off x="8312768" y="2272203"/>
            <a:ext cx="540000" cy="41086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56B9205-BB69-4ACB-B430-DD59CE7E6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005998">
            <a:off x="8951301" y="2293132"/>
            <a:ext cx="540000" cy="41086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973C065-5684-4C63-9C91-C45D33E3D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8678" y="2302860"/>
            <a:ext cx="676539" cy="358464"/>
          </a:xfrm>
          <a:prstGeom prst="rect">
            <a:avLst/>
          </a:prstGeom>
        </p:spPr>
      </p:pic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B04DEDA8-A237-400A-BB7B-A0BC6AF292B4}"/>
              </a:ext>
            </a:extLst>
          </p:cNvPr>
          <p:cNvSpPr txBox="1">
            <a:spLocks/>
          </p:cNvSpPr>
          <p:nvPr/>
        </p:nvSpPr>
        <p:spPr>
          <a:xfrm>
            <a:off x="800601" y="2492746"/>
            <a:ext cx="10565855" cy="2359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 combined with chlorine gas to produce hydrogen monochloride and oxygen gas!</a:t>
            </a:r>
            <a:endParaRPr kumimoji="0" lang="en-US" sz="40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84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21002 -0.0067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02 -0.00672 L 0.3901 -0.0032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11 -0.00324 L 0.57109 -0.0027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09 -0.00278 L 0.77421 -0.000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  <p:bldP spid="4" grpId="2" animBg="1"/>
      <p:bldP spid="4" grpId="3" animBg="1"/>
      <p:bldP spid="4" grpId="4" animBg="1"/>
      <p:bldP spid="44" grpId="0" build="p"/>
      <p:bldP spid="45" grpId="0" uiExpand="1" build="p"/>
      <p:bldP spid="46" grpId="0" build="p"/>
      <p:bldP spid="47" grpId="0" build="p"/>
      <p:bldP spid="48" grpId="0"/>
      <p:bldP spid="49" grpId="0" build="allAtOnce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2493DB-1D37-4E8B-BB9D-08DF2B69F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21"/>
          <a:stretch/>
        </p:blipFill>
        <p:spPr>
          <a:xfrm>
            <a:off x="7303695" y="150822"/>
            <a:ext cx="4372620" cy="16254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13B1E8-0DB7-446D-86FA-94A072092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11" y="1193304"/>
            <a:ext cx="694540" cy="5220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1FF2D7D-4938-43E1-8EAF-DF027EFAD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03101">
            <a:off x="3743150" y="1261096"/>
            <a:ext cx="866701" cy="4493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64FC51-26F7-4A86-B118-3F5B7C61B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931" y="1178354"/>
            <a:ext cx="694540" cy="5220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0978665-D6B1-4AA4-9CAE-E17436D4B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03101">
            <a:off x="4798570" y="1194642"/>
            <a:ext cx="866701" cy="44930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3A9DB-E844-4762-8344-0734855D9073}"/>
              </a:ext>
            </a:extLst>
          </p:cNvPr>
          <p:cNvCxnSpPr/>
          <p:nvPr/>
        </p:nvCxnSpPr>
        <p:spPr>
          <a:xfrm>
            <a:off x="4785574" y="631599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E18717-DC8D-4A7A-908A-7C71EAA8E4E8}"/>
              </a:ext>
            </a:extLst>
          </p:cNvPr>
          <p:cNvCxnSpPr>
            <a:cxnSpLocks/>
          </p:cNvCxnSpPr>
          <p:nvPr/>
        </p:nvCxnSpPr>
        <p:spPr>
          <a:xfrm>
            <a:off x="4616203" y="1728915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BBF14-0AC0-41A0-B82A-323189C8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83112" y="3070961"/>
            <a:ext cx="13158223" cy="235914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5400" b="1" i="1"/>
              <a:t>Two </a:t>
            </a:r>
            <a:r>
              <a:rPr lang="en-US" sz="5400" b="1" i="1">
                <a:solidFill>
                  <a:schemeClr val="tx1"/>
                </a:solidFill>
              </a:rPr>
              <a:t>Water molecules combined with two chlorine molecules to produce four hydrogen monochlorides and a molecule of oxygen gas!</a:t>
            </a:r>
            <a:endParaRPr lang="en-US" sz="5400" b="1" i="1" u="sng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834AD-F436-4B8E-A452-AAD9EFD13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28" y="1773915"/>
            <a:ext cx="1340486" cy="12128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C243FB-3B70-403B-B3E7-551385C05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1138" y="1773915"/>
            <a:ext cx="1987981" cy="1031358"/>
          </a:xfrm>
          <a:prstGeom prst="rect">
            <a:avLst/>
          </a:prstGeom>
        </p:spPr>
      </p:pic>
      <p:pic>
        <p:nvPicPr>
          <p:cNvPr id="30" name="Picture 29" descr="A picture containing text, plant, flower, sunflower&#10;&#10;Description automatically generated">
            <a:extLst>
              <a:ext uri="{FF2B5EF4-FFF2-40B4-BE49-F238E27FC236}">
                <a16:creationId xmlns:a16="http://schemas.microsoft.com/office/drawing/2014/main" id="{27B11752-1195-4D5A-91E7-43BA2D2F5E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30" y="-1709513"/>
            <a:ext cx="2807615" cy="28076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5AD9424-5BAF-4C8D-9E96-2892B4AAE4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8800" y="1745204"/>
            <a:ext cx="1755624" cy="9302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6AB658-C117-4585-BCBA-001E795E46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3324" y="1879303"/>
            <a:ext cx="1574915" cy="1198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8BD481-2DAB-4301-8EFD-4F868D7A3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635" y="1781624"/>
            <a:ext cx="1340486" cy="12128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D33AF2-0E5D-4379-A533-B3E8AE8AE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458" y="2192358"/>
            <a:ext cx="1987981" cy="10313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61C2F9-ABEC-4DCC-AFE1-19F20C425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9331" y="886595"/>
            <a:ext cx="1574915" cy="11983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57602E-C3E1-46C0-8ACA-6D9E7E2EB4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7930" y="2009805"/>
            <a:ext cx="1574915" cy="11983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0E7C02-227C-4043-AD8F-6620F2A5BD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3589" y="1023730"/>
            <a:ext cx="1574915" cy="1198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9FC8DA-DE4D-4213-ABA7-774227F2C1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354" y="47944"/>
            <a:ext cx="12192000" cy="1418206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A0705F6-6CDE-428E-9F61-419ED3868121}"/>
              </a:ext>
            </a:extLst>
          </p:cNvPr>
          <p:cNvSpPr txBox="1">
            <a:spLocks/>
          </p:cNvSpPr>
          <p:nvPr/>
        </p:nvSpPr>
        <p:spPr>
          <a:xfrm>
            <a:off x="-747563" y="1846408"/>
            <a:ext cx="13158223" cy="2359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4) How many chlorine </a:t>
            </a:r>
            <a:r>
              <a:rPr kumimoji="0" lang="en-US" sz="44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molecules</a:t>
            </a:r>
            <a:r>
              <a:rPr kumimoji="0" lang="en-US" sz="44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are present?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41A36DB-5BD7-4882-A1C6-09785B0D49A1}"/>
              </a:ext>
            </a:extLst>
          </p:cNvPr>
          <p:cNvSpPr txBox="1">
            <a:spLocks/>
          </p:cNvSpPr>
          <p:nvPr/>
        </p:nvSpPr>
        <p:spPr>
          <a:xfrm>
            <a:off x="-483112" y="2549152"/>
            <a:ext cx="13158223" cy="2359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TWO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chlorine molecules are present in this equation</a:t>
            </a:r>
            <a:endParaRPr kumimoji="0" lang="en-US" sz="44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E3FBE78-C855-4646-A69F-21278BC4D477}"/>
              </a:ext>
            </a:extLst>
          </p:cNvPr>
          <p:cNvSpPr txBox="1">
            <a:spLocks/>
          </p:cNvSpPr>
          <p:nvPr/>
        </p:nvSpPr>
        <p:spPr>
          <a:xfrm>
            <a:off x="844111" y="3771152"/>
            <a:ext cx="9584582" cy="2359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5) How many chlorine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ATOMS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are present in those molecules?</a:t>
            </a:r>
            <a:endParaRPr kumimoji="0" lang="en-US" sz="44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19B83B41-605B-4F3B-8EE7-02862A4A0BD4}"/>
              </a:ext>
            </a:extLst>
          </p:cNvPr>
          <p:cNvSpPr txBox="1">
            <a:spLocks/>
          </p:cNvSpPr>
          <p:nvPr/>
        </p:nvSpPr>
        <p:spPr>
          <a:xfrm>
            <a:off x="-483112" y="5265093"/>
            <a:ext cx="13158223" cy="2359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FOUR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chlorine atoms are present in those molecules</a:t>
            </a:r>
            <a:endParaRPr kumimoji="0" lang="en-US" sz="44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F98E69A-0C4E-4D1D-9E63-7D011CEC388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274" b="89516" l="30394" r="45826">
                        <a14:foregroundMark x1="44137" y1="60081" x2="43715" y2="61694"/>
                        <a14:foregroundMark x1="44418" y1="72581" x2="43340" y2="70968"/>
                        <a14:foregroundMark x1="43433" y1="49597" x2="43949" y2="66129"/>
                        <a14:foregroundMark x1="44606" y1="60484" x2="44887" y2="53226"/>
                        <a14:foregroundMark x1="43246" y1="52016" x2="44887" y2="71774"/>
                        <a14:foregroundMark x1="45450" y1="72177" x2="44465" y2="73387"/>
                        <a14:foregroundMark x1="45028" y1="48387" x2="43433" y2="46371"/>
                        <a14:foregroundMark x1="45028" y1="50403" x2="45216" y2="56452"/>
                        <a14:foregroundMark x1="43809" y1="51210" x2="42917" y2="54032"/>
                        <a14:foregroundMark x1="44794" y1="46371" x2="45216" y2="55242"/>
                        <a14:foregroundMark x1="44137" y1="47177" x2="42917" y2="53629"/>
                        <a14:foregroundMark x1="43715" y1="71774" x2="42683" y2="72177"/>
                        <a14:foregroundMark x1="43668" y1="65323" x2="42730" y2="73387"/>
                        <a14:foregroundMark x1="44887" y1="68952" x2="45403" y2="70968"/>
                        <a14:foregroundMark x1="44043" y1="65323" x2="42824" y2="73790"/>
                        <a14:foregroundMark x1="43199" y1="51210" x2="43058" y2="48387"/>
                        <a14:foregroundMark x1="31520" y1="24597" x2="33490" y2="52016"/>
                        <a14:foregroundMark x1="31895" y1="46371" x2="31238" y2="52016"/>
                        <a14:foregroundMark x1="32129" y1="52823" x2="34053" y2="53629"/>
                        <a14:foregroundMark x1="31473" y1="52016" x2="30675" y2="54032"/>
                        <a14:foregroundMark x1="33677" y1="36290" x2="33912" y2="24597"/>
                        <a14:foregroundMark x1="31989" y1="21371" x2="33630" y2="24194"/>
                        <a14:foregroundMark x1="33583" y1="21774" x2="34099" y2="31452"/>
                        <a14:foregroundMark x1="30816" y1="25000" x2="31942" y2="25000"/>
                        <a14:foregroundMark x1="30910" y1="25000" x2="31989" y2="18952"/>
                        <a14:foregroundMark x1="32692" y1="18952" x2="34053" y2="25403"/>
                        <a14:foregroundMark x1="34240" y1="29839" x2="32739" y2="16935"/>
                        <a14:foregroundMark x1="30722" y1="22984" x2="30394" y2="55242"/>
                        <a14:foregroundMark x1="34053" y1="50806" x2="33396" y2="50403"/>
                        <a14:foregroundMark x1="33021" y1="16532" x2="34334" y2="24597"/>
                        <a14:foregroundMark x1="34287" y1="50806" x2="34428" y2="53629"/>
                        <a14:foregroundMark x1="45497" y1="54032" x2="45122" y2="50000"/>
                        <a14:foregroundMark x1="43762" y1="57661" x2="42730" y2="70565"/>
                        <a14:foregroundMark x1="43293" y1="47581" x2="42871" y2="52016"/>
                      </a14:backgroundRemoval>
                    </a14:imgEffect>
                  </a14:imgLayer>
                </a14:imgProps>
              </a:ext>
            </a:extLst>
          </a:blip>
          <a:srcRect l="29161" r="52322"/>
          <a:stretch/>
        </p:blipFill>
        <p:spPr>
          <a:xfrm>
            <a:off x="3853487" y="36133"/>
            <a:ext cx="2256952" cy="141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0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301 L -0.56745 -0.41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72" y="-2048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26927 -0.4266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-2134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26927 -0.426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-2134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301 L -0.49688 -0.4953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-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4" grpId="0" build="p"/>
      <p:bldP spid="35" grpId="0" build="p"/>
      <p:bldP spid="36" grpId="0" build="p"/>
      <p:bldP spid="3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0D879B95-A7B5-4E7C-AFFB-4E9EB8E6BFA9}"/>
              </a:ext>
            </a:extLst>
          </p:cNvPr>
          <p:cNvSpPr txBox="1"/>
          <p:nvPr/>
        </p:nvSpPr>
        <p:spPr>
          <a:xfrm>
            <a:off x="4649922" y="-209350"/>
            <a:ext cx="5919255" cy="31547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199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19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0A249A5-8F41-4A7D-BBB9-5BDC221987FD}"/>
              </a:ext>
            </a:extLst>
          </p:cNvPr>
          <p:cNvSpPr txBox="1"/>
          <p:nvPr/>
        </p:nvSpPr>
        <p:spPr>
          <a:xfrm>
            <a:off x="2826929" y="-209350"/>
            <a:ext cx="988804" cy="31547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0EA286-1B66-45B8-9B77-5FD8C0D42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879" y="2707147"/>
            <a:ext cx="1302803" cy="97928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690BA11-3444-4083-9896-9770A0BCF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527" y="2597466"/>
            <a:ext cx="1448718" cy="10889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A225A1-CDF4-4151-AD49-78AE11BEEAEC}"/>
              </a:ext>
            </a:extLst>
          </p:cNvPr>
          <p:cNvSpPr txBox="1"/>
          <p:nvPr/>
        </p:nvSpPr>
        <p:spPr>
          <a:xfrm>
            <a:off x="1733162" y="2181176"/>
            <a:ext cx="31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COEFFICIENT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84814F-D012-49BD-9BEE-ED778A58AE7F}"/>
              </a:ext>
            </a:extLst>
          </p:cNvPr>
          <p:cNvSpPr txBox="1"/>
          <p:nvPr/>
        </p:nvSpPr>
        <p:spPr>
          <a:xfrm>
            <a:off x="6493481" y="2782669"/>
            <a:ext cx="224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SUBSCRIPT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4913051-5BCB-4FAF-B5BD-8CCBF47A335B}"/>
              </a:ext>
            </a:extLst>
          </p:cNvPr>
          <p:cNvSpPr txBox="1">
            <a:spLocks noChangeArrowheads="1"/>
          </p:cNvSpPr>
          <p:nvPr/>
        </p:nvSpPr>
        <p:spPr>
          <a:xfrm>
            <a:off x="341237" y="3775386"/>
            <a:ext cx="12948155" cy="97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altLang="en-US" sz="4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coefficient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gets applied to the </a:t>
            </a:r>
            <a:r>
              <a:rPr kumimoji="0" lang="en-US" altLang="en-US" sz="4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ENTIRE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formula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5ACAEF0B-7275-41F1-A73F-00B59B5E09D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453838"/>
            <a:ext cx="11567228" cy="4449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determine TOTAL number of atoms…</a:t>
            </a:r>
            <a:r>
              <a:rPr kumimoji="0" lang="en-US" altLang="en-US" sz="4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multiply</a:t>
            </a: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coefficient through  every atom in the formula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0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964974" y="-313095"/>
            <a:ext cx="7556313" cy="1116106"/>
          </a:xfrm>
        </p:spPr>
        <p:txBody>
          <a:bodyPr/>
          <a:lstStyle/>
          <a:p>
            <a:r>
              <a:rPr lang="en-US" altLang="en-US" sz="16600">
                <a:solidFill>
                  <a:schemeClr val="tx1"/>
                </a:solidFill>
              </a:rPr>
              <a:t>2 H</a:t>
            </a:r>
            <a:r>
              <a:rPr lang="en-US" altLang="en-US" sz="16600" u="sng" baseline="-25000">
                <a:solidFill>
                  <a:srgbClr val="FF0000"/>
                </a:solidFill>
              </a:rPr>
              <a:t>2</a:t>
            </a:r>
            <a:r>
              <a:rPr lang="en-US" altLang="en-US" sz="166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6663" y="2332038"/>
            <a:ext cx="8229600" cy="4525962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altLang="en-US" sz="4000">
                <a:solidFill>
                  <a:schemeClr val="tx1"/>
                </a:solidFill>
              </a:rPr>
              <a:t>The </a:t>
            </a:r>
            <a:r>
              <a:rPr lang="en-US" altLang="en-US" sz="4000" i="1" u="sng">
                <a:solidFill>
                  <a:schemeClr val="tx1"/>
                </a:solidFill>
              </a:rPr>
              <a:t>subscript</a:t>
            </a:r>
            <a:r>
              <a:rPr lang="en-US" altLang="en-US" sz="4000">
                <a:solidFill>
                  <a:schemeClr val="tx1"/>
                </a:solidFill>
              </a:rPr>
              <a:t> only gets applied to the </a:t>
            </a:r>
            <a:r>
              <a:rPr lang="en-US" altLang="en-US" sz="4000" b="1" u="sng">
                <a:solidFill>
                  <a:schemeClr val="tx1"/>
                </a:solidFill>
              </a:rPr>
              <a:t>element that is BEFORE IT</a:t>
            </a:r>
          </a:p>
          <a:p>
            <a:pPr algn="ctr">
              <a:buFontTx/>
              <a:buNone/>
            </a:pPr>
            <a:r>
              <a:rPr lang="en-US" altLang="en-US" sz="4000">
                <a:solidFill>
                  <a:schemeClr val="tx1"/>
                </a:solidFill>
              </a:rPr>
              <a:t>-If there is no subscript present, it is assumed that there is only </a:t>
            </a:r>
            <a:r>
              <a:rPr lang="en-US" altLang="en-US" sz="4000" b="1" u="sng">
                <a:solidFill>
                  <a:schemeClr val="tx1"/>
                </a:solidFill>
              </a:rPr>
              <a:t>1</a:t>
            </a:r>
            <a:r>
              <a:rPr lang="en-US" altLang="en-US" sz="4000" b="1">
                <a:solidFill>
                  <a:schemeClr val="tx1"/>
                </a:solidFill>
              </a:rPr>
              <a:t> </a:t>
            </a:r>
            <a:r>
              <a:rPr lang="en-US" altLang="en-US" sz="4000">
                <a:solidFill>
                  <a:schemeClr val="tx1"/>
                </a:solidFill>
              </a:rPr>
              <a:t>atom of that element in the molecule.</a:t>
            </a:r>
          </a:p>
        </p:txBody>
      </p:sp>
    </p:spTree>
    <p:extLst>
      <p:ext uri="{BB962C8B-B14F-4D97-AF65-F5344CB8AC3E}">
        <p14:creationId xmlns:p14="http://schemas.microsoft.com/office/powerpoint/2010/main" val="24515364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2EB4A-5C36-4F82-A34E-ED063DB9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55" y="16274"/>
            <a:ext cx="10075084" cy="1116106"/>
          </a:xfrm>
        </p:spPr>
        <p:txBody>
          <a:bodyPr/>
          <a:lstStyle/>
          <a:p>
            <a:r>
              <a:rPr lang="en-US" sz="4400" b="1" u="sng" dirty="0"/>
              <a:t>PHYS SCI DO-NOW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BBF14-0AC0-41A0-B82A-323189C8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58" y="667208"/>
            <a:ext cx="6821382" cy="592684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800">
                <a:solidFill>
                  <a:schemeClr val="tx1"/>
                </a:solidFill>
              </a:rPr>
              <a:t>Jasmine is baking a cake.</a:t>
            </a:r>
          </a:p>
          <a:p>
            <a:pPr marL="457200" indent="-457200">
              <a:buAutoNum type="arabicParenR"/>
            </a:pPr>
            <a:r>
              <a:rPr lang="en-US" sz="4800" b="1" i="1">
                <a:solidFill>
                  <a:schemeClr val="tx1"/>
                </a:solidFill>
              </a:rPr>
              <a:t>What ingredients does she need?</a:t>
            </a:r>
          </a:p>
          <a:p>
            <a:pPr marL="457200" indent="-457200">
              <a:buAutoNum type="arabicParenR"/>
            </a:pPr>
            <a:r>
              <a:rPr lang="en-US" sz="4800" b="1" i="1">
                <a:solidFill>
                  <a:schemeClr val="tx1"/>
                </a:solidFill>
              </a:rPr>
              <a:t>What actions does she need to perform in order to bake this cake?</a:t>
            </a:r>
          </a:p>
          <a:p>
            <a:pPr marL="457200" indent="-457200">
              <a:buAutoNum type="arabicParenR"/>
            </a:pPr>
            <a:r>
              <a:rPr lang="en-US" sz="4800">
                <a:solidFill>
                  <a:schemeClr val="tx1"/>
                </a:solidFill>
              </a:rPr>
              <a:t>If she measured the mass of the ingredients then measured the mass of the cake after she finished, </a:t>
            </a:r>
            <a:r>
              <a:rPr lang="en-US" sz="4800" b="1" i="1">
                <a:solidFill>
                  <a:schemeClr val="tx1"/>
                </a:solidFill>
              </a:rPr>
              <a:t>Would the mass be the same? Explain why or why not.</a:t>
            </a:r>
          </a:p>
        </p:txBody>
      </p:sp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842CCEA1-4A39-4719-8598-BBB15C17F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34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60707" y="0"/>
            <a:ext cx="3527616" cy="1116106"/>
          </a:xfrm>
        </p:spPr>
        <p:txBody>
          <a:bodyPr/>
          <a:lstStyle/>
          <a:p>
            <a:r>
              <a:rPr lang="en-US" altLang="en-US" sz="9600"/>
              <a:t>2 H</a:t>
            </a:r>
            <a:r>
              <a:rPr lang="en-US" altLang="en-US" sz="9600" baseline="-25000"/>
              <a:t>2</a:t>
            </a:r>
            <a:r>
              <a:rPr lang="en-US" altLang="en-US" sz="9600"/>
              <a:t>O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41277" y="1667146"/>
            <a:ext cx="8229600" cy="2874583"/>
          </a:xfrm>
        </p:spPr>
        <p:txBody>
          <a:bodyPr/>
          <a:lstStyle/>
          <a:p>
            <a:pPr algn="ctr">
              <a:buFontTx/>
              <a:buNone/>
            </a:pPr>
            <a:endParaRPr lang="en-US" altLang="en-US" sz="2800"/>
          </a:p>
          <a:p>
            <a:pPr algn="ctr"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How many hydrogen atoms are present?</a:t>
            </a:r>
          </a:p>
          <a:p>
            <a:pPr algn="ctr">
              <a:buFontTx/>
              <a:buNone/>
            </a:pPr>
            <a:endParaRPr lang="en-US" altLang="en-US" sz="2800">
              <a:solidFill>
                <a:schemeClr val="tx1"/>
              </a:solidFill>
            </a:endParaRPr>
          </a:p>
          <a:p>
            <a:pPr algn="ctr"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How many oxygen atoms are present?</a:t>
            </a:r>
          </a:p>
        </p:txBody>
      </p:sp>
      <p:pic>
        <p:nvPicPr>
          <p:cNvPr id="4" name="Picture 41" descr="500px-Water_molecule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5922">
            <a:off x="1571612" y="401799"/>
            <a:ext cx="1618396" cy="116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1" descr="500px-Water_molecule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518">
            <a:off x="8476124" y="251058"/>
            <a:ext cx="1618396" cy="116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42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64633" y="316669"/>
            <a:ext cx="10075084" cy="1116106"/>
          </a:xfrm>
        </p:spPr>
        <p:txBody>
          <a:bodyPr/>
          <a:lstStyle/>
          <a:p>
            <a:r>
              <a:rPr lang="en-US" altLang="en-US"/>
              <a:t>Write down symbols, multiply coefficients by subscripts 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130381" y="1376689"/>
            <a:ext cx="7772400" cy="115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C5FBC"/>
              </a:buClr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 Ca(CO</a:t>
            </a:r>
            <a:r>
              <a:rPr kumimoji="0" lang="en-US" altLang="en-US" sz="8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</a:t>
            </a:r>
            <a:endParaRPr kumimoji="0" lang="en-US" altLang="en-US" sz="88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941390" y="2492795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Ca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941390" y="3587222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C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941390" y="4681649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O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340180" y="2653048"/>
            <a:ext cx="1455313" cy="12879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244106" y="2638021"/>
            <a:ext cx="852153" cy="15027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10905" y="2648752"/>
            <a:ext cx="583846" cy="15027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019802" y="2480565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- 4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612646" y="3561632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- 4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614918" y="4628432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- 12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09624" y="2688549"/>
            <a:ext cx="5773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Calcium Carbonate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86" y="3370381"/>
            <a:ext cx="1724450" cy="18470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14" y="3370381"/>
            <a:ext cx="1724450" cy="1847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51" y="3324098"/>
            <a:ext cx="1724450" cy="18470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186" y="3373025"/>
            <a:ext cx="1724450" cy="184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6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  <p:bldP spid="14342" grpId="0"/>
      <p:bldP spid="9" grpId="0"/>
      <p:bldP spid="10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2475" y="0"/>
            <a:ext cx="7556313" cy="1116106"/>
          </a:xfrm>
        </p:spPr>
        <p:txBody>
          <a:bodyPr/>
          <a:lstStyle/>
          <a:p>
            <a:pPr algn="ctr"/>
            <a:r>
              <a:rPr lang="en-US" altLang="en-US" sz="9600"/>
              <a:t>3 CO</a:t>
            </a:r>
            <a:r>
              <a:rPr lang="en-US" altLang="en-US" sz="9600" baseline="-25000"/>
              <a:t>3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/>
          </a:p>
        </p:txBody>
      </p:sp>
      <p:pic>
        <p:nvPicPr>
          <p:cNvPr id="25605" name="Picture 5" descr="bull%20moose-dwight%20philli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321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64633" y="316669"/>
            <a:ext cx="10075084" cy="1116106"/>
          </a:xfrm>
        </p:spPr>
        <p:txBody>
          <a:bodyPr/>
          <a:lstStyle/>
          <a:p>
            <a:r>
              <a:rPr lang="en-US" altLang="en-US"/>
              <a:t>Write down symbols, multiply coefficients by subscripts 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130381" y="1376689"/>
            <a:ext cx="7772400" cy="115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C5FBC"/>
              </a:buClr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 CO</a:t>
            </a:r>
            <a:r>
              <a:rPr kumimoji="0" lang="en-US" altLang="en-US" sz="8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941390" y="2492795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C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941390" y="3601948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O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419352" y="2638021"/>
            <a:ext cx="852153" cy="15027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68222" y="2630823"/>
            <a:ext cx="583846" cy="15027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643290" y="2480565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- 3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675608" y="3552815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- 9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09624" y="2688549"/>
            <a:ext cx="5773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Carbon Trioxide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540" y="3290486"/>
            <a:ext cx="2172562" cy="18344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215" y="3334880"/>
            <a:ext cx="2172562" cy="18344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613" y="3143403"/>
            <a:ext cx="2172562" cy="183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2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  <p:bldP spid="14342" grpId="0"/>
      <p:bldP spid="10" grpId="0"/>
      <p:bldP spid="18" grpId="0"/>
      <p:bldP spid="20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199529" y="2602192"/>
            <a:ext cx="7772400" cy="1462088"/>
          </a:xfrm>
        </p:spPr>
        <p:txBody>
          <a:bodyPr/>
          <a:lstStyle/>
          <a:p>
            <a:r>
              <a:rPr lang="en-US" altLang="en-US" sz="7200" b="1">
                <a:solidFill>
                  <a:schemeClr val="tx1"/>
                </a:solidFill>
              </a:rPr>
              <a:t>3 (C</a:t>
            </a:r>
            <a:r>
              <a:rPr lang="en-US" altLang="en-US" sz="7200" b="1" baseline="-25000">
                <a:solidFill>
                  <a:schemeClr val="tx1"/>
                </a:solidFill>
              </a:rPr>
              <a:t>2</a:t>
            </a:r>
            <a:r>
              <a:rPr lang="en-US" altLang="en-US" sz="7200" b="1">
                <a:solidFill>
                  <a:schemeClr val="tx1"/>
                </a:solidFill>
              </a:rPr>
              <a:t>H</a:t>
            </a:r>
            <a:r>
              <a:rPr lang="en-US" altLang="en-US" sz="7200" b="1" baseline="-25000">
                <a:solidFill>
                  <a:schemeClr val="tx1"/>
                </a:solidFill>
              </a:rPr>
              <a:t>3</a:t>
            </a:r>
            <a:r>
              <a:rPr lang="en-US" altLang="en-US" sz="7200" b="1">
                <a:solidFill>
                  <a:schemeClr val="tx1"/>
                </a:solidFill>
              </a:rPr>
              <a:t>O</a:t>
            </a:r>
            <a:r>
              <a:rPr lang="en-US" altLang="en-US" sz="7200" b="1" baseline="-25000">
                <a:solidFill>
                  <a:schemeClr val="tx1"/>
                </a:solidFill>
              </a:rPr>
              <a:t>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55" y="388818"/>
            <a:ext cx="2884675" cy="646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11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64633" y="316669"/>
            <a:ext cx="10075084" cy="1116106"/>
          </a:xfrm>
        </p:spPr>
        <p:txBody>
          <a:bodyPr/>
          <a:lstStyle/>
          <a:p>
            <a:r>
              <a:rPr lang="en-US" altLang="en-US"/>
              <a:t>Write down symbols, multiply coefficients by subscripts 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873945" y="1196851"/>
            <a:ext cx="7772400" cy="115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C5FBC"/>
              </a:buClr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 C</a:t>
            </a:r>
            <a:r>
              <a:rPr kumimoji="0" lang="en-US" altLang="en-US" sz="8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altLang="en-US" sz="8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  <a:r>
              <a:rPr kumimoji="0" lang="en-US" altLang="en-US" sz="8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941390" y="2492795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C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50561" y="3565045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H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96625" y="2404940"/>
            <a:ext cx="852153" cy="15027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790947" y="2487389"/>
            <a:ext cx="583846" cy="15027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643290" y="2480565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- 6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675608" y="3552815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- 9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21252" y="2480565"/>
            <a:ext cx="5773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Acetate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160777" y="2496942"/>
            <a:ext cx="583846" cy="15027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855903" y="4470056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O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670266" y="4439350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- 6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222" y="3174994"/>
            <a:ext cx="2839005" cy="20489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661" y="3334899"/>
            <a:ext cx="2839005" cy="20489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842" y="3174994"/>
            <a:ext cx="2839005" cy="204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7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  <p:bldP spid="14342" grpId="0"/>
      <p:bldP spid="10" grpId="0"/>
      <p:bldP spid="18" grpId="0"/>
      <p:bldP spid="20" grpId="0"/>
      <p:bldP spid="2" grpId="0"/>
      <p:bldP spid="17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144" y="109373"/>
            <a:ext cx="7556313" cy="1116106"/>
          </a:xfrm>
        </p:spPr>
        <p:txBody>
          <a:bodyPr/>
          <a:lstStyle/>
          <a:p>
            <a:pPr algn="ctr"/>
            <a:r>
              <a:rPr lang="en-US" altLang="en-US" sz="7200" b="1">
                <a:solidFill>
                  <a:schemeClr val="tx1"/>
                </a:solidFill>
              </a:rPr>
              <a:t> K</a:t>
            </a:r>
            <a:r>
              <a:rPr lang="en-US" altLang="en-US" sz="7200" b="1" baseline="-25000">
                <a:solidFill>
                  <a:schemeClr val="tx1"/>
                </a:solidFill>
              </a:rPr>
              <a:t>2</a:t>
            </a:r>
            <a:r>
              <a:rPr lang="en-US" altLang="en-US" sz="7200" b="1">
                <a:solidFill>
                  <a:schemeClr val="tx1"/>
                </a:solidFill>
              </a:rPr>
              <a:t>(SO</a:t>
            </a:r>
            <a:r>
              <a:rPr lang="en-US" altLang="en-US" sz="7200" b="1" baseline="-25000">
                <a:solidFill>
                  <a:schemeClr val="tx1"/>
                </a:solidFill>
              </a:rPr>
              <a:t>4</a:t>
            </a:r>
            <a:r>
              <a:rPr lang="en-US" altLang="en-US" sz="7200" b="1">
                <a:solidFill>
                  <a:schemeClr val="tx1"/>
                </a:solidFill>
              </a:rPr>
              <a:t>)</a:t>
            </a:r>
            <a:endParaRPr lang="en-US" altLang="en-US" sz="7200" b="1" baseline="-25000">
              <a:solidFill>
                <a:schemeClr val="tx1"/>
              </a:solidFill>
            </a:endParaRPr>
          </a:p>
        </p:txBody>
      </p:sp>
      <p:pic>
        <p:nvPicPr>
          <p:cNvPr id="27653" name="Picture 5" descr="fertiliz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454" y="2133554"/>
            <a:ext cx="5562600" cy="48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213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64633" y="316669"/>
            <a:ext cx="10075084" cy="1116106"/>
          </a:xfrm>
        </p:spPr>
        <p:txBody>
          <a:bodyPr/>
          <a:lstStyle/>
          <a:p>
            <a:r>
              <a:rPr lang="en-US" altLang="en-US"/>
              <a:t>Write down symbols, multiply coefficients by subscripts 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873945" y="1196851"/>
            <a:ext cx="7772400" cy="115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C5FBC"/>
              </a:buClr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</a:t>
            </a:r>
            <a:r>
              <a:rPr kumimoji="0" lang="en-US" altLang="en-US" sz="8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SO</a:t>
            </a:r>
            <a:r>
              <a:rPr kumimoji="0" lang="en-US" altLang="en-US" sz="8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941390" y="2492795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K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50561" y="3565045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S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863544" y="2404940"/>
            <a:ext cx="852153" cy="15027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39937" y="2487389"/>
            <a:ext cx="583846" cy="15027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643290" y="2480565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- 2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675608" y="3552815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- 1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80004" y="2513455"/>
            <a:ext cx="5773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Potassium Sulfate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336025" y="2496942"/>
            <a:ext cx="583846" cy="15027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855903" y="4470056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O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670266" y="4439350"/>
            <a:ext cx="1905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- 4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287" y="4049208"/>
            <a:ext cx="2384992" cy="2280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4305" y="3814169"/>
            <a:ext cx="1615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K--K</a:t>
            </a:r>
          </a:p>
        </p:txBody>
      </p:sp>
    </p:spTree>
    <p:extLst>
      <p:ext uri="{BB962C8B-B14F-4D97-AF65-F5344CB8AC3E}">
        <p14:creationId xmlns:p14="http://schemas.microsoft.com/office/powerpoint/2010/main" val="429044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  <p:bldP spid="14342" grpId="0"/>
      <p:bldP spid="10" grpId="0"/>
      <p:bldP spid="18" grpId="0"/>
      <p:bldP spid="20" grpId="0"/>
      <p:bldP spid="2" grpId="0"/>
      <p:bldP spid="17" grpId="0"/>
      <p:bldP spid="19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8E3179-CE2D-4845-BFF5-C3053BD3E6B0}"/>
              </a:ext>
            </a:extLst>
          </p:cNvPr>
          <p:cNvCxnSpPr/>
          <p:nvPr/>
        </p:nvCxnSpPr>
        <p:spPr>
          <a:xfrm>
            <a:off x="8006619" y="703787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CFA275-260D-44DE-A782-1DD19ECB99BE}"/>
              </a:ext>
            </a:extLst>
          </p:cNvPr>
          <p:cNvSpPr txBox="1"/>
          <p:nvPr/>
        </p:nvSpPr>
        <p:spPr>
          <a:xfrm>
            <a:off x="7788378" y="1320032"/>
            <a:ext cx="371582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0070C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 Black" panose="020B0A04020102020204" pitchFamily="34" charset="0"/>
              </a:rPr>
              <a:t>N</a:t>
            </a:r>
            <a:r>
              <a:rPr lang="en-US" sz="7200" dirty="0">
                <a:solidFill>
                  <a:schemeClr val="bg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 Black" panose="020B0A04020102020204" pitchFamily="34" charset="0"/>
              </a:rPr>
              <a:t>H</a:t>
            </a:r>
            <a:r>
              <a:rPr lang="en-US" sz="7200" baseline="-25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8CB6D3-5CA7-456B-9E71-FF8419F53944}"/>
              </a:ext>
            </a:extLst>
          </p:cNvPr>
          <p:cNvCxnSpPr/>
          <p:nvPr/>
        </p:nvCxnSpPr>
        <p:spPr>
          <a:xfrm>
            <a:off x="1975299" y="736318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6C564E-B678-4380-AAD0-B105F7DA0AB7}"/>
              </a:ext>
            </a:extLst>
          </p:cNvPr>
          <p:cNvCxnSpPr/>
          <p:nvPr/>
        </p:nvCxnSpPr>
        <p:spPr>
          <a:xfrm>
            <a:off x="4285789" y="719593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D4DF60-EBEE-4289-B149-93B0BCA9350F}"/>
              </a:ext>
            </a:extLst>
          </p:cNvPr>
          <p:cNvCxnSpPr/>
          <p:nvPr/>
        </p:nvCxnSpPr>
        <p:spPr>
          <a:xfrm>
            <a:off x="9805414" y="735613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5B1A0DE-28A9-418D-BFE7-393242D4D713}"/>
              </a:ext>
            </a:extLst>
          </p:cNvPr>
          <p:cNvSpPr txBox="1"/>
          <p:nvPr/>
        </p:nvSpPr>
        <p:spPr>
          <a:xfrm>
            <a:off x="3055665" y="1312564"/>
            <a:ext cx="288813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chemeClr val="bg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 Black" panose="020B0A04020102020204" pitchFamily="34" charset="0"/>
              </a:rPr>
              <a:t>H</a:t>
            </a:r>
            <a:r>
              <a:rPr kumimoji="0" lang="en-US" sz="7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C2EB4A-5C36-4F82-A34E-ED063DB9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13" y="165305"/>
            <a:ext cx="11877774" cy="928386"/>
          </a:xfr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PHYSICAL SCIENCE DO-NOW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BBF14-0AC0-41A0-B82A-323189C8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07" y="2577488"/>
            <a:ext cx="13612050" cy="5926847"/>
          </a:xfrm>
        </p:spPr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en-US" sz="3600" b="1" i="1" dirty="0">
                <a:solidFill>
                  <a:schemeClr val="tx1"/>
                </a:solidFill>
              </a:rPr>
              <a:t>How many Nitrogen atoms are in the REACTANTS?</a:t>
            </a:r>
          </a:p>
          <a:p>
            <a:pPr marL="457200" indent="-457200">
              <a:buAutoNum type="arabicParenR"/>
            </a:pPr>
            <a:r>
              <a:rPr lang="en-US" sz="3600" b="1" i="1" dirty="0">
                <a:solidFill>
                  <a:schemeClr val="tx1"/>
                </a:solidFill>
              </a:rPr>
              <a:t>How many Nitrogen atoms are in the PRODUCT?</a:t>
            </a:r>
          </a:p>
          <a:p>
            <a:pPr marL="457200" indent="-457200">
              <a:buAutoNum type="arabicParenR"/>
            </a:pPr>
            <a:r>
              <a:rPr lang="en-US" sz="3600" b="1" i="1" dirty="0">
                <a:solidFill>
                  <a:schemeClr val="tx1"/>
                </a:solidFill>
              </a:rPr>
              <a:t>How many Hydrogen atoms are in the REACTANTS?</a:t>
            </a:r>
          </a:p>
          <a:p>
            <a:pPr marL="457200" indent="-457200">
              <a:buAutoNum type="arabicParenR"/>
            </a:pPr>
            <a:r>
              <a:rPr lang="en-US" sz="3600" b="1" i="1" dirty="0">
                <a:solidFill>
                  <a:schemeClr val="tx1"/>
                </a:solidFill>
              </a:rPr>
              <a:t>How many </a:t>
            </a:r>
            <a:r>
              <a:rPr lang="en-US" sz="3600" b="1" i="1" dirty="0"/>
              <a:t>Hyd</a:t>
            </a:r>
            <a:r>
              <a:rPr lang="en-US" sz="3600" b="1" i="1" dirty="0">
                <a:solidFill>
                  <a:schemeClr val="tx1"/>
                </a:solidFill>
              </a:rPr>
              <a:t>rogen atoms are in the PRODUCT?</a:t>
            </a:r>
          </a:p>
          <a:p>
            <a:pPr marL="457200" indent="-457200">
              <a:buAutoNum type="arabicParenR"/>
            </a:pPr>
            <a:r>
              <a:rPr lang="en-US" sz="3600" b="1" i="1" dirty="0"/>
              <a:t>Are there coefficients present in the equation above?</a:t>
            </a:r>
            <a:endParaRPr lang="en-US" sz="3600" b="1" i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FB6ACD-7816-4C5D-9F28-D10B062344B3}"/>
              </a:ext>
            </a:extLst>
          </p:cNvPr>
          <p:cNvSpPr txBox="1"/>
          <p:nvPr/>
        </p:nvSpPr>
        <p:spPr>
          <a:xfrm>
            <a:off x="1160205" y="1312565"/>
            <a:ext cx="200675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0070C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 Black" panose="020B0A04020102020204" pitchFamily="34" charset="0"/>
              </a:rPr>
              <a:t>N</a:t>
            </a:r>
            <a:r>
              <a:rPr kumimoji="0" lang="en-US" sz="7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1BDFF-6961-40FD-B7A4-DB9A2F36E5AA}"/>
              </a:ext>
            </a:extLst>
          </p:cNvPr>
          <p:cNvSpPr txBox="1"/>
          <p:nvPr/>
        </p:nvSpPr>
        <p:spPr>
          <a:xfrm>
            <a:off x="3011076" y="1376597"/>
            <a:ext cx="9888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F847B6-6928-4A99-9889-E43F00B1A57B}"/>
              </a:ext>
            </a:extLst>
          </p:cNvPr>
          <p:cNvCxnSpPr/>
          <p:nvPr/>
        </p:nvCxnSpPr>
        <p:spPr>
          <a:xfrm>
            <a:off x="5943803" y="1920196"/>
            <a:ext cx="166854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610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DB900A-633E-4D83-8897-BB7E0767C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690" y="2278506"/>
            <a:ext cx="6170804" cy="139557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5D062A9-2703-4520-8CA0-B0446F84AC01}"/>
              </a:ext>
            </a:extLst>
          </p:cNvPr>
          <p:cNvSpPr txBox="1">
            <a:spLocks/>
          </p:cNvSpPr>
          <p:nvPr/>
        </p:nvSpPr>
        <p:spPr>
          <a:xfrm>
            <a:off x="-67709" y="710578"/>
            <a:ext cx="7541450" cy="7077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u="sng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MONDAY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11/1 (ADI #2)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Explain the process of chemical reactions and how they are represented by chemical equations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reactants and products in a chemical equation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u="sng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WEDNE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SDAY 11/3 (</a:t>
            </a:r>
            <a:r>
              <a:rPr lang="en-US" sz="4000" b="1" u="sng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ADI #2 Pt 2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Dif</a:t>
            </a:r>
            <a:r>
              <a:rPr lang="en-US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ferentiate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between compounds and molecules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Count atoms in a chemical equation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30161" y="60134"/>
            <a:ext cx="9916155" cy="880327"/>
          </a:xfrm>
        </p:spPr>
        <p:txBody>
          <a:bodyPr>
            <a:noAutofit/>
          </a:bodyPr>
          <a:lstStyle/>
          <a:p>
            <a:pPr marL="403225" lvl="1" indent="0" algn="ctr">
              <a:buNone/>
            </a:pPr>
            <a:r>
              <a:rPr lang="en-US" sz="4800" b="1" u="sng" dirty="0"/>
              <a:t>WHAT HAPPENED LAST WEEK 13?!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B47A60-0B0F-47E7-933D-01AE1C71C841}"/>
              </a:ext>
            </a:extLst>
          </p:cNvPr>
          <p:cNvSpPr/>
          <p:nvPr/>
        </p:nvSpPr>
        <p:spPr>
          <a:xfrm>
            <a:off x="5484456" y="804353"/>
            <a:ext cx="631171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/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CaF</a:t>
            </a:r>
            <a:r>
              <a:rPr lang="en-US" sz="3600" b="1" baseline="-25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+ Li</a:t>
            </a:r>
            <a:r>
              <a:rPr lang="en-US" sz="3600" b="1" baseline="-25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r>
              <a:rPr lang="en-US" sz="3600" b="1" baseline="-25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CaO</a:t>
            </a:r>
            <a:r>
              <a:rPr lang="en-US" sz="3600" b="1" baseline="-25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+ 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LiF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AEA812-FF48-47D1-A26A-35256FEEB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55"/>
          <a:stretch/>
        </p:blipFill>
        <p:spPr>
          <a:xfrm>
            <a:off x="6841137" y="3769493"/>
            <a:ext cx="5366371" cy="27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09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8CB6D3-5CA7-456B-9E71-FF8419F53944}"/>
              </a:ext>
            </a:extLst>
          </p:cNvPr>
          <p:cNvCxnSpPr/>
          <p:nvPr/>
        </p:nvCxnSpPr>
        <p:spPr>
          <a:xfrm>
            <a:off x="970961" y="736318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6C564E-B678-4380-AAD0-B105F7DA0AB7}"/>
              </a:ext>
            </a:extLst>
          </p:cNvPr>
          <p:cNvCxnSpPr/>
          <p:nvPr/>
        </p:nvCxnSpPr>
        <p:spPr>
          <a:xfrm>
            <a:off x="2179163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3A9DB-E844-4762-8344-0734855D9073}"/>
              </a:ext>
            </a:extLst>
          </p:cNvPr>
          <p:cNvCxnSpPr/>
          <p:nvPr/>
        </p:nvCxnSpPr>
        <p:spPr>
          <a:xfrm>
            <a:off x="4785574" y="631599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8E3179-CE2D-4845-BFF5-C3053BD3E6B0}"/>
              </a:ext>
            </a:extLst>
          </p:cNvPr>
          <p:cNvCxnSpPr/>
          <p:nvPr/>
        </p:nvCxnSpPr>
        <p:spPr>
          <a:xfrm>
            <a:off x="8131879" y="703787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D4DF60-EBEE-4289-B149-93B0BCA9350F}"/>
              </a:ext>
            </a:extLst>
          </p:cNvPr>
          <p:cNvCxnSpPr/>
          <p:nvPr/>
        </p:nvCxnSpPr>
        <p:spPr>
          <a:xfrm>
            <a:off x="9226960" y="635405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44479D-C434-442C-A78E-9137B989D702}"/>
              </a:ext>
            </a:extLst>
          </p:cNvPr>
          <p:cNvCxnSpPr>
            <a:cxnSpLocks/>
          </p:cNvCxnSpPr>
          <p:nvPr/>
        </p:nvCxnSpPr>
        <p:spPr>
          <a:xfrm>
            <a:off x="9064492" y="1725109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95589E-5300-40B9-8855-CA10FA1D6590}"/>
              </a:ext>
            </a:extLst>
          </p:cNvPr>
          <p:cNvCxnSpPr/>
          <p:nvPr/>
        </p:nvCxnSpPr>
        <p:spPr>
          <a:xfrm>
            <a:off x="11105129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5B1A0DE-28A9-418D-BFE7-393242D4D713}"/>
              </a:ext>
            </a:extLst>
          </p:cNvPr>
          <p:cNvSpPr txBox="1"/>
          <p:nvPr/>
        </p:nvSpPr>
        <p:spPr>
          <a:xfrm>
            <a:off x="3341505" y="1312564"/>
            <a:ext cx="288813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E18717-DC8D-4A7A-908A-7C71EAA8E4E8}"/>
              </a:ext>
            </a:extLst>
          </p:cNvPr>
          <p:cNvCxnSpPr>
            <a:cxnSpLocks/>
          </p:cNvCxnSpPr>
          <p:nvPr/>
        </p:nvCxnSpPr>
        <p:spPr>
          <a:xfrm>
            <a:off x="4616203" y="1728915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C2EB4A-5C36-4F82-A34E-ED063DB9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13" y="167406"/>
            <a:ext cx="11877774" cy="928386"/>
          </a:xfr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PHYSICAL SCIENCE DO-NOW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BBF14-0AC0-41A0-B82A-323189C8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5989" y="3223298"/>
            <a:ext cx="13581109" cy="5926847"/>
          </a:xfrm>
        </p:spPr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en-US" sz="3200" b="1" i="1">
                <a:solidFill>
                  <a:schemeClr val="tx1"/>
                </a:solidFill>
              </a:rPr>
              <a:t>What is the difference between a molecule and a compound?</a:t>
            </a:r>
          </a:p>
          <a:p>
            <a:pPr marL="457200" indent="-457200">
              <a:buAutoNum type="arabicParenR"/>
            </a:pPr>
            <a:r>
              <a:rPr lang="en-US" sz="3200" b="1" i="1">
                <a:solidFill>
                  <a:schemeClr val="tx1"/>
                </a:solidFill>
              </a:rPr>
              <a:t>Which substance(s) above are NOT compounds, but molecules? Why?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US" sz="3200" b="1" i="1">
                <a:solidFill>
                  <a:schemeClr val="tx1"/>
                </a:solidFill>
              </a:rPr>
              <a:t>Is Cl</a:t>
            </a:r>
            <a:r>
              <a:rPr lang="en-US" sz="3200" b="1" i="1" baseline="-25000">
                <a:solidFill>
                  <a:schemeClr val="tx1"/>
                </a:solidFill>
              </a:rPr>
              <a:t>2</a:t>
            </a:r>
            <a:r>
              <a:rPr lang="en-US" sz="3200" b="1" i="1">
                <a:solidFill>
                  <a:schemeClr val="tx1"/>
                </a:solidFill>
              </a:rPr>
              <a:t> a REACTANT or a PRODUCT? How do you know?</a:t>
            </a:r>
          </a:p>
          <a:p>
            <a:pPr marL="457200" indent="-457200">
              <a:buAutoNum type="arabicParenR"/>
            </a:pPr>
            <a:r>
              <a:rPr lang="en-US" sz="3200" b="1" i="1">
                <a:solidFill>
                  <a:schemeClr val="tx1"/>
                </a:solidFill>
              </a:rPr>
              <a:t>How MANY molecules of Cl</a:t>
            </a:r>
            <a:r>
              <a:rPr lang="en-US" sz="3200" b="1" i="1" baseline="-25000">
                <a:solidFill>
                  <a:schemeClr val="tx1"/>
                </a:solidFill>
              </a:rPr>
              <a:t>2</a:t>
            </a:r>
            <a:r>
              <a:rPr lang="en-US" sz="3200" b="1" i="1">
                <a:solidFill>
                  <a:schemeClr val="tx1"/>
                </a:solidFill>
              </a:rPr>
              <a:t> are present?</a:t>
            </a:r>
          </a:p>
          <a:p>
            <a:pPr marL="457200" indent="-457200">
              <a:buAutoNum type="arabicParenR"/>
            </a:pPr>
            <a:r>
              <a:rPr lang="en-US" sz="3200" b="1" i="1">
                <a:solidFill>
                  <a:schemeClr val="tx1"/>
                </a:solidFill>
              </a:rPr>
              <a:t>How many ATOMS of Chlorine are present in those molecules?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FB6ACD-7816-4C5D-9F28-D10B062344B3}"/>
              </a:ext>
            </a:extLst>
          </p:cNvPr>
          <p:cNvSpPr txBox="1"/>
          <p:nvPr/>
        </p:nvSpPr>
        <p:spPr>
          <a:xfrm>
            <a:off x="-432855" y="1312565"/>
            <a:ext cx="396795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CFA275-260D-44DE-A782-1DD19ECB99BE}"/>
              </a:ext>
            </a:extLst>
          </p:cNvPr>
          <p:cNvSpPr txBox="1"/>
          <p:nvPr/>
        </p:nvSpPr>
        <p:spPr>
          <a:xfrm>
            <a:off x="6784040" y="1320032"/>
            <a:ext cx="371582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BB2D84-222E-42A7-9DB2-8C65D98C2F5F}"/>
              </a:ext>
            </a:extLst>
          </p:cNvPr>
          <p:cNvSpPr txBox="1"/>
          <p:nvPr/>
        </p:nvSpPr>
        <p:spPr>
          <a:xfrm>
            <a:off x="10030903" y="1332641"/>
            <a:ext cx="253371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1BDFF-6961-40FD-B7A4-DB9A2F36E5AA}"/>
              </a:ext>
            </a:extLst>
          </p:cNvPr>
          <p:cNvSpPr txBox="1"/>
          <p:nvPr/>
        </p:nvSpPr>
        <p:spPr>
          <a:xfrm>
            <a:off x="2546299" y="1439929"/>
            <a:ext cx="9888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89291-3F9E-42E0-A626-6BC34E10A907}"/>
              </a:ext>
            </a:extLst>
          </p:cNvPr>
          <p:cNvSpPr txBox="1"/>
          <p:nvPr/>
        </p:nvSpPr>
        <p:spPr>
          <a:xfrm>
            <a:off x="9665106" y="1435614"/>
            <a:ext cx="9888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F847B6-6928-4A99-9889-E43F00B1A57B}"/>
              </a:ext>
            </a:extLst>
          </p:cNvPr>
          <p:cNvCxnSpPr/>
          <p:nvPr/>
        </p:nvCxnSpPr>
        <p:spPr>
          <a:xfrm>
            <a:off x="5373278" y="1901594"/>
            <a:ext cx="166854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2853D1F-A879-4352-8536-3B1459B27A5A}"/>
              </a:ext>
            </a:extLst>
          </p:cNvPr>
          <p:cNvSpPr txBox="1"/>
          <p:nvPr/>
        </p:nvSpPr>
        <p:spPr>
          <a:xfrm>
            <a:off x="3289394" y="1343281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796932-5ADD-4DCC-B6EB-A8BD5315C743}"/>
              </a:ext>
            </a:extLst>
          </p:cNvPr>
          <p:cNvSpPr txBox="1"/>
          <p:nvPr/>
        </p:nvSpPr>
        <p:spPr>
          <a:xfrm>
            <a:off x="6939784" y="1335352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9C46A4-CCCF-4D78-867E-49A77AF1D07C}"/>
              </a:ext>
            </a:extLst>
          </p:cNvPr>
          <p:cNvSpPr txBox="1"/>
          <p:nvPr/>
        </p:nvSpPr>
        <p:spPr>
          <a:xfrm>
            <a:off x="-168795" y="1332641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82660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B33E39-9F40-4ACF-A3C1-C719CCEA9761}"/>
              </a:ext>
            </a:extLst>
          </p:cNvPr>
          <p:cNvSpPr txBox="1"/>
          <p:nvPr/>
        </p:nvSpPr>
        <p:spPr>
          <a:xfrm>
            <a:off x="230254" y="1029578"/>
            <a:ext cx="976615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SPS3. Obtain, evaluate, and communicate information to support the Law of Conservation of Matter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Plan and carry out investigations to generate evidence supporting the claim that mass is conserved during a chemical reaction.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7B556A-6CFF-4EE8-B0DA-AD96D9288FCD}"/>
              </a:ext>
            </a:extLst>
          </p:cNvPr>
          <p:cNvCxnSpPr/>
          <p:nvPr/>
        </p:nvCxnSpPr>
        <p:spPr>
          <a:xfrm>
            <a:off x="-264549" y="4061337"/>
            <a:ext cx="129205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B883895-EAC2-45D0-B376-156C872099C6}"/>
              </a:ext>
            </a:extLst>
          </p:cNvPr>
          <p:cNvSpPr txBox="1"/>
          <p:nvPr/>
        </p:nvSpPr>
        <p:spPr>
          <a:xfrm>
            <a:off x="-950349" y="-144187"/>
            <a:ext cx="115421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UNPACKING TODAY’S STANDARD</a:t>
            </a:r>
            <a:endParaRPr kumimoji="0" lang="en-US" sz="2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Atom">
                <a:extLst>
                  <a:ext uri="{FF2B5EF4-FFF2-40B4-BE49-F238E27FC236}">
                    <a16:creationId xmlns:a16="http://schemas.microsoft.com/office/drawing/2014/main" id="{57C3425A-A0CC-486E-A285-3156EF9F6E2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31501" y="4749658"/>
              <a:ext cx="1720596" cy="185870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20596" cy="1858703"/>
                    </a:xfrm>
                    <a:prstGeom prst="rect">
                      <a:avLst/>
                    </a:prstGeom>
                  </am3d:spPr>
                  <am3d:camera>
                    <am3d:pos x="0" y="0" z="756493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32787" d="1000000"/>
                    <am3d:preTrans dx="-97570" dy="-1690733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89754" ay="133641" az="1916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2743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Atom">
                <a:extLst>
                  <a:ext uri="{FF2B5EF4-FFF2-40B4-BE49-F238E27FC236}">
                    <a16:creationId xmlns:a16="http://schemas.microsoft.com/office/drawing/2014/main" id="{57C3425A-A0CC-486E-A285-3156EF9F6E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31501" y="4749658"/>
                <a:ext cx="1720596" cy="18587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Atom">
                <a:extLst>
                  <a:ext uri="{FF2B5EF4-FFF2-40B4-BE49-F238E27FC236}">
                    <a16:creationId xmlns:a16="http://schemas.microsoft.com/office/drawing/2014/main" id="{C4953B42-BAE7-4325-9A01-B3B6AF8AF1A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241152" y="317477"/>
              <a:ext cx="1720595" cy="185870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20595" cy="1858704"/>
                    </a:xfrm>
                    <a:prstGeom prst="rect">
                      <a:avLst/>
                    </a:prstGeom>
                  </am3d:spPr>
                  <am3d:camera>
                    <am3d:pos x="0" y="0" z="756493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32787" d="1000000"/>
                    <am3d:preTrans dx="-97570" dy="-1690733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89754" ay="133641" az="1916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2743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Atom">
                <a:extLst>
                  <a:ext uri="{FF2B5EF4-FFF2-40B4-BE49-F238E27FC236}">
                    <a16:creationId xmlns:a16="http://schemas.microsoft.com/office/drawing/2014/main" id="{C4953B42-BAE7-4325-9A01-B3B6AF8AF1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41152" y="317477"/>
                <a:ext cx="1720595" cy="185870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223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2669 -0.47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-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7" presetClass="emph" presetSubtype="128" repeatCount="indefinite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3" y="932345"/>
            <a:ext cx="8575571" cy="1116106"/>
          </a:xfrm>
        </p:spPr>
        <p:txBody>
          <a:bodyPr/>
          <a:lstStyle/>
          <a:p>
            <a:r>
              <a:rPr lang="en-US" sz="4400" b="1" u="sng" dirty="0"/>
              <a:t>Before We Start, You Need: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5" y="2316917"/>
            <a:ext cx="7416327" cy="4144963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tx1"/>
                </a:solidFill>
                <a:highlight>
                  <a:srgbClr val="FFFF00"/>
                </a:highlight>
              </a:rPr>
              <a:t> Your Attention</a:t>
            </a:r>
          </a:p>
          <a:p>
            <a:r>
              <a:rPr lang="en-US" sz="6000" dirty="0">
                <a:solidFill>
                  <a:schemeClr val="tx1"/>
                </a:solidFill>
              </a:rPr>
              <a:t>Your Focus</a:t>
            </a:r>
          </a:p>
          <a:p>
            <a:r>
              <a:rPr lang="en-US" sz="6000" dirty="0">
                <a:solidFill>
                  <a:schemeClr val="tx1"/>
                </a:solidFill>
              </a:rPr>
              <a:t>Your new Notes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322" y="59962"/>
            <a:ext cx="4556678" cy="6011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74A56E-3F6A-444F-AE18-14C4B38A3D2A}"/>
              </a:ext>
            </a:extLst>
          </p:cNvPr>
          <p:cNvSpPr/>
          <p:nvPr/>
        </p:nvSpPr>
        <p:spPr>
          <a:xfrm>
            <a:off x="7345180" y="2353456"/>
            <a:ext cx="4846820" cy="38524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21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D7FB51-073B-49FF-B416-48706F510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599" y="-239838"/>
            <a:ext cx="4157297" cy="4478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B8D43C-3308-477E-9D7B-58A4008C1A49}"/>
              </a:ext>
            </a:extLst>
          </p:cNvPr>
          <p:cNvSpPr txBox="1"/>
          <p:nvPr/>
        </p:nvSpPr>
        <p:spPr>
          <a:xfrm>
            <a:off x="884420" y="3627619"/>
            <a:ext cx="11377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Will it stay here forever?</a:t>
            </a:r>
          </a:p>
        </p:txBody>
      </p:sp>
    </p:spTree>
    <p:extLst>
      <p:ext uri="{BB962C8B-B14F-4D97-AF65-F5344CB8AC3E}">
        <p14:creationId xmlns:p14="http://schemas.microsoft.com/office/powerpoint/2010/main" val="1544706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EC7B64-9CCD-4634-A0D5-6D9112569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255" y="0"/>
            <a:ext cx="6528686" cy="373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09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414" y="434712"/>
            <a:ext cx="7556313" cy="1116106"/>
          </a:xfrm>
        </p:spPr>
        <p:txBody>
          <a:bodyPr/>
          <a:lstStyle/>
          <a:p>
            <a:r>
              <a:rPr lang="en-US" b="1" u="sng" dirty="0"/>
              <a:t>Law of Conservation of Mass</a:t>
            </a:r>
          </a:p>
        </p:txBody>
      </p:sp>
      <p:sp>
        <p:nvSpPr>
          <p:cNvPr id="4" name="Rectangle 3"/>
          <p:cNvSpPr/>
          <p:nvPr/>
        </p:nvSpPr>
        <p:spPr>
          <a:xfrm>
            <a:off x="254939" y="3095997"/>
            <a:ext cx="11580779" cy="341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Law of Conservation of Mass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states that mass cannot be created or destroyed,  just transferred and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REARRANGED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The amount of mass you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START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with is the amount of mass that you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END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with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284" y="0"/>
            <a:ext cx="6916282" cy="286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63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4410" b="25532"/>
          <a:stretch/>
        </p:blipFill>
        <p:spPr>
          <a:xfrm>
            <a:off x="-454131" y="1991359"/>
            <a:ext cx="10012293" cy="44552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135" y="1061793"/>
            <a:ext cx="106148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In a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BALANCED chemical equation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the number of atoms in the REACTANTS MUST be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EQUAL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to the number of atoms in the PRODUCTS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380074">
            <a:off x="1460909" y="3965281"/>
            <a:ext cx="1390919" cy="24598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CD50B-7E89-4F17-B960-9EFA9EF418F1}"/>
              </a:ext>
            </a:extLst>
          </p:cNvPr>
          <p:cNvSpPr/>
          <p:nvPr/>
        </p:nvSpPr>
        <p:spPr>
          <a:xfrm rot="380074">
            <a:off x="7339551" y="3941387"/>
            <a:ext cx="1390919" cy="24598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6438E0-0451-4C12-9715-20E0EDEC0A62}"/>
              </a:ext>
            </a:extLst>
          </p:cNvPr>
          <p:cNvSpPr/>
          <p:nvPr/>
        </p:nvSpPr>
        <p:spPr>
          <a:xfrm>
            <a:off x="-868757" y="3205227"/>
            <a:ext cx="1061485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Rockwell"/>
                <a:ea typeface="+mn-ea"/>
                <a:cs typeface="Calibri" pitchFamily="34" charset="0"/>
              </a:rPr>
              <a:t>Is this equation BALANCED?</a:t>
            </a:r>
          </a:p>
        </p:txBody>
      </p:sp>
    </p:spTree>
    <p:extLst>
      <p:ext uri="{BB962C8B-B14F-4D97-AF65-F5344CB8AC3E}">
        <p14:creationId xmlns:p14="http://schemas.microsoft.com/office/powerpoint/2010/main" val="3650431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266" y="1173384"/>
            <a:ext cx="10629223" cy="1116106"/>
          </a:xfrm>
        </p:spPr>
        <p:txBody>
          <a:bodyPr/>
          <a:lstStyle/>
          <a:p>
            <a:r>
              <a:rPr lang="en-US" sz="4400" dirty="0"/>
              <a:t>I-DO! (</a:t>
            </a:r>
            <a:r>
              <a:rPr lang="en-US" sz="4400" b="1" u="sng" dirty="0"/>
              <a:t>This is NOT on your PAPER</a:t>
            </a:r>
            <a:r>
              <a:rPr lang="en-US" sz="4400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6605123" y="1956289"/>
            <a:ext cx="4075759" cy="388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 Make a R.A.P. Table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(Reactants, Atoms, Products)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2) List ALL single atoms present in the entire equation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3) Count atoms in reactants AND products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4) Add coefficients and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adjust totals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on each side until balanced</a:t>
            </a:r>
          </a:p>
        </p:txBody>
      </p:sp>
      <p:sp>
        <p:nvSpPr>
          <p:cNvPr id="3" name="Rectangle 2"/>
          <p:cNvSpPr/>
          <p:nvPr/>
        </p:nvSpPr>
        <p:spPr>
          <a:xfrm>
            <a:off x="-89941" y="2855697"/>
            <a:ext cx="6417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P</a:t>
            </a:r>
            <a:r>
              <a:rPr kumimoji="0" lang="en-US" sz="4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4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+    Br</a:t>
            </a:r>
            <a:r>
              <a:rPr kumimoji="0" lang="en-US" sz="4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PBr</a:t>
            </a:r>
            <a:r>
              <a:rPr kumimoji="0" lang="en-US" sz="4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1147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712" y="1085656"/>
            <a:ext cx="13642248" cy="1116106"/>
          </a:xfrm>
        </p:spPr>
        <p:txBody>
          <a:bodyPr/>
          <a:lstStyle/>
          <a:p>
            <a:r>
              <a:rPr lang="en-US" sz="6000" dirty="0"/>
              <a:t>WE DO! GUIDED 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6605123" y="1956289"/>
            <a:ext cx="4075759" cy="388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 Make a R.A.P. Table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(Reactants, Atoms, Products)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2) List ALL single atoms present in the entire equation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3) Count atoms in reactants AND products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4) Add coefficients and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adjust totals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Calibri" pitchFamily="34" charset="0"/>
              </a:rPr>
              <a:t>on each side until balanced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449710" y="2885678"/>
            <a:ext cx="7985819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   N</a:t>
            </a:r>
            <a:r>
              <a:rPr kumimoji="0" lang="en-US" sz="4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2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     H</a:t>
            </a:r>
            <a:r>
              <a:rPr kumimoji="0" lang="en-US" sz="4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  <a:sym typeface="Wingdings" panose="05000000000000000000" pitchFamily="2" charset="2"/>
              </a:rPr>
              <a:t>     NH</a:t>
            </a:r>
            <a:r>
              <a:rPr kumimoji="0" lang="en-US" sz="4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  <a:sym typeface="Wingdings" panose="05000000000000000000" pitchFamily="2" charset="2"/>
              </a:rPr>
              <a:t>3</a:t>
            </a:r>
            <a:endParaRPr kumimoji="0" lang="en-US" sz="4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339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B64682-83D7-4DD1-A5EB-23F4F656FC8C}"/>
              </a:ext>
            </a:extLst>
          </p:cNvPr>
          <p:cNvSpPr txBox="1"/>
          <p:nvPr/>
        </p:nvSpPr>
        <p:spPr>
          <a:xfrm>
            <a:off x="678303" y="2734668"/>
            <a:ext cx="110190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LiCl +    Br</a:t>
            </a:r>
            <a:r>
              <a:rPr lang="en-US" altLang="en-US" sz="5400" baseline="-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altLang="en-US" sz="5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</a:t>
            </a:r>
            <a:r>
              <a:rPr lang="en-US" altLang="en-US" sz="5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altLang="en-US" sz="5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</a:t>
            </a:r>
            <a:r>
              <a:rPr lang="en-US" altLang="en-US" sz="5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   Cl</a:t>
            </a:r>
            <a:r>
              <a:rPr lang="en-US" altLang="en-US" sz="5400" baseline="-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endParaRPr lang="en-US" altLang="en-US" sz="2800" dirty="0">
              <a:solidFill>
                <a:prstClr val="black"/>
              </a:solidFill>
              <a:sym typeface="Wingdings" panose="05000000000000000000" pitchFamily="2" charset="2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20FF02-2FF2-46C1-BE8B-F1515BAE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93" y="1812807"/>
            <a:ext cx="11633568" cy="1116106"/>
          </a:xfrm>
        </p:spPr>
        <p:txBody>
          <a:bodyPr/>
          <a:lstStyle/>
          <a:p>
            <a:r>
              <a:rPr lang="en-US" sz="6000" dirty="0"/>
              <a:t>WRITE THIS DOWN AND TRY IT!</a:t>
            </a:r>
          </a:p>
        </p:txBody>
      </p:sp>
    </p:spTree>
    <p:extLst>
      <p:ext uri="{BB962C8B-B14F-4D97-AF65-F5344CB8AC3E}">
        <p14:creationId xmlns:p14="http://schemas.microsoft.com/office/powerpoint/2010/main" val="3121472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93" y="1812807"/>
            <a:ext cx="11633568" cy="1116106"/>
          </a:xfrm>
        </p:spPr>
        <p:txBody>
          <a:bodyPr/>
          <a:lstStyle/>
          <a:p>
            <a:r>
              <a:rPr lang="en-US" sz="6000" dirty="0"/>
              <a:t>WRITE THIS DOWN AND TRY IT!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374756" y="2928913"/>
            <a:ext cx="10897849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   CaC</a:t>
            </a:r>
            <a:r>
              <a:rPr kumimoji="0" lang="en-US" sz="4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2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     H</a:t>
            </a:r>
            <a:r>
              <a:rPr kumimoji="0" lang="en-US" sz="4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O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  <a:sym typeface="Wingdings" panose="05000000000000000000" pitchFamily="2" charset="2"/>
              </a:rPr>
              <a:t>     C</a:t>
            </a:r>
            <a:r>
              <a:rPr kumimoji="0" lang="en-US" sz="4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  <a:sym typeface="Wingdings" panose="05000000000000000000" pitchFamily="2" charset="2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  <a:sym typeface="Wingdings" panose="05000000000000000000" pitchFamily="2" charset="2"/>
              </a:rPr>
              <a:t>H</a:t>
            </a:r>
            <a:r>
              <a:rPr kumimoji="0" lang="en-US" sz="4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  <a:sym typeface="Wingdings" panose="05000000000000000000" pitchFamily="2" charset="2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  <a:sym typeface="Wingdings" panose="05000000000000000000" pitchFamily="2" charset="2"/>
              </a:rPr>
              <a:t> + Ca(OH)</a:t>
            </a:r>
            <a:r>
              <a:rPr kumimoji="0" lang="en-US" sz="4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  <a:sym typeface="Wingdings" panose="05000000000000000000" pitchFamily="2" charset="2"/>
              </a:rPr>
              <a:t>2</a:t>
            </a:r>
            <a:endParaRPr kumimoji="0" lang="en-US" sz="44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797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8CB6D3-5CA7-456B-9E71-FF8419F53944}"/>
              </a:ext>
            </a:extLst>
          </p:cNvPr>
          <p:cNvCxnSpPr/>
          <p:nvPr/>
        </p:nvCxnSpPr>
        <p:spPr>
          <a:xfrm>
            <a:off x="970961" y="736318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6C564E-B678-4380-AAD0-B105F7DA0AB7}"/>
              </a:ext>
            </a:extLst>
          </p:cNvPr>
          <p:cNvCxnSpPr/>
          <p:nvPr/>
        </p:nvCxnSpPr>
        <p:spPr>
          <a:xfrm>
            <a:off x="2179163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3A9DB-E844-4762-8344-0734855D9073}"/>
              </a:ext>
            </a:extLst>
          </p:cNvPr>
          <p:cNvCxnSpPr/>
          <p:nvPr/>
        </p:nvCxnSpPr>
        <p:spPr>
          <a:xfrm>
            <a:off x="4387866" y="631599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8E3179-CE2D-4845-BFF5-C3053BD3E6B0}"/>
              </a:ext>
            </a:extLst>
          </p:cNvPr>
          <p:cNvCxnSpPr/>
          <p:nvPr/>
        </p:nvCxnSpPr>
        <p:spPr>
          <a:xfrm>
            <a:off x="8131879" y="703787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D4DF60-EBEE-4289-B149-93B0BCA9350F}"/>
              </a:ext>
            </a:extLst>
          </p:cNvPr>
          <p:cNvCxnSpPr/>
          <p:nvPr/>
        </p:nvCxnSpPr>
        <p:spPr>
          <a:xfrm>
            <a:off x="9226960" y="635405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95589E-5300-40B9-8855-CA10FA1D6590}"/>
              </a:ext>
            </a:extLst>
          </p:cNvPr>
          <p:cNvCxnSpPr/>
          <p:nvPr/>
        </p:nvCxnSpPr>
        <p:spPr>
          <a:xfrm>
            <a:off x="11105129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BBF14-0AC0-41A0-B82A-323189C8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91" y="156672"/>
            <a:ext cx="10951197" cy="1421928"/>
          </a:xfrm>
        </p:spPr>
        <p:txBody>
          <a:bodyPr wrap="square">
            <a:spAutoFit/>
          </a:bodyPr>
          <a:lstStyle/>
          <a:p>
            <a:pPr marL="457200" indent="-457200" algn="ctr">
              <a:buAutoNum type="arabicParenR"/>
            </a:pPr>
            <a:r>
              <a:rPr lang="en-US" sz="4800" b="1" i="1">
                <a:solidFill>
                  <a:schemeClr val="tx1"/>
                </a:solidFill>
              </a:rPr>
              <a:t>What is the difference between a </a:t>
            </a:r>
            <a:r>
              <a:rPr lang="en-US" sz="4800" b="1" i="1" u="sng">
                <a:solidFill>
                  <a:schemeClr val="tx1"/>
                </a:solidFill>
                <a:latin typeface="Arial Black" panose="020B0A04020102020204" pitchFamily="34" charset="0"/>
              </a:rPr>
              <a:t>molecule</a:t>
            </a:r>
            <a:r>
              <a:rPr lang="en-US" sz="4800" b="1" i="1">
                <a:solidFill>
                  <a:schemeClr val="tx1"/>
                </a:solidFill>
              </a:rPr>
              <a:t> and a </a:t>
            </a:r>
            <a:r>
              <a:rPr lang="en-US" sz="4800" b="1" i="1" u="sng">
                <a:solidFill>
                  <a:schemeClr val="tx1"/>
                </a:solidFill>
                <a:latin typeface="Arial Black" panose="020B0A04020102020204" pitchFamily="34" charset="0"/>
              </a:rPr>
              <a:t>compound</a:t>
            </a:r>
            <a:r>
              <a:rPr lang="en-US" sz="4800" b="1" i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E50919C-B9DD-48AA-9B55-66FDFD58A887}"/>
              </a:ext>
            </a:extLst>
          </p:cNvPr>
          <p:cNvSpPr txBox="1">
            <a:spLocks/>
          </p:cNvSpPr>
          <p:nvPr/>
        </p:nvSpPr>
        <p:spPr>
          <a:xfrm>
            <a:off x="1021738" y="3739673"/>
            <a:ext cx="4584255" cy="19205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or more atoms bonded together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3345F2B-B7D2-4E12-AEF9-FD5F971AE857}"/>
              </a:ext>
            </a:extLst>
          </p:cNvPr>
          <p:cNvSpPr txBox="1">
            <a:spLocks/>
          </p:cNvSpPr>
          <p:nvPr/>
        </p:nvSpPr>
        <p:spPr>
          <a:xfrm>
            <a:off x="6287170" y="3684273"/>
            <a:ext cx="5990771" cy="19759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or more atoms of </a:t>
            </a:r>
            <a:r>
              <a:rPr kumimoji="0" lang="en-US" sz="4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 elements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bonded together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5B905C-1930-41CD-9F5A-9D9908B796F9}"/>
              </a:ext>
            </a:extLst>
          </p:cNvPr>
          <p:cNvCxnSpPr/>
          <p:nvPr/>
        </p:nvCxnSpPr>
        <p:spPr>
          <a:xfrm>
            <a:off x="970961" y="736318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FA1E16-D5EF-4826-9BA5-858EAF8205A7}"/>
              </a:ext>
            </a:extLst>
          </p:cNvPr>
          <p:cNvCxnSpPr/>
          <p:nvPr/>
        </p:nvCxnSpPr>
        <p:spPr>
          <a:xfrm>
            <a:off x="2179163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A3E271-0635-484E-B2C8-2CE724C5283F}"/>
              </a:ext>
            </a:extLst>
          </p:cNvPr>
          <p:cNvCxnSpPr/>
          <p:nvPr/>
        </p:nvCxnSpPr>
        <p:spPr>
          <a:xfrm>
            <a:off x="4785574" y="631599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FC88A2-F2B1-4C90-A905-7C1A79BF95B4}"/>
              </a:ext>
            </a:extLst>
          </p:cNvPr>
          <p:cNvCxnSpPr/>
          <p:nvPr/>
        </p:nvCxnSpPr>
        <p:spPr>
          <a:xfrm>
            <a:off x="8131879" y="703787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775971A-6E8B-43E0-9729-DA72DAA3D459}"/>
              </a:ext>
            </a:extLst>
          </p:cNvPr>
          <p:cNvCxnSpPr/>
          <p:nvPr/>
        </p:nvCxnSpPr>
        <p:spPr>
          <a:xfrm>
            <a:off x="9226960" y="635405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A2C0FF4-50BC-469D-A186-AF4BAB55C9CF}"/>
              </a:ext>
            </a:extLst>
          </p:cNvPr>
          <p:cNvCxnSpPr>
            <a:cxnSpLocks/>
          </p:cNvCxnSpPr>
          <p:nvPr/>
        </p:nvCxnSpPr>
        <p:spPr>
          <a:xfrm>
            <a:off x="9064492" y="1725109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F1637AF-AF3B-4B2A-986F-950961589B1A}"/>
              </a:ext>
            </a:extLst>
          </p:cNvPr>
          <p:cNvCxnSpPr/>
          <p:nvPr/>
        </p:nvCxnSpPr>
        <p:spPr>
          <a:xfrm>
            <a:off x="11105129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95F4068-7BAA-4FAC-9948-112935152D6C}"/>
              </a:ext>
            </a:extLst>
          </p:cNvPr>
          <p:cNvSpPr txBox="1"/>
          <p:nvPr/>
        </p:nvSpPr>
        <p:spPr>
          <a:xfrm>
            <a:off x="1865641" y="1376732"/>
            <a:ext cx="288813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B1546A-43A0-4735-9F04-2B78368175B6}"/>
              </a:ext>
            </a:extLst>
          </p:cNvPr>
          <p:cNvCxnSpPr>
            <a:cxnSpLocks/>
          </p:cNvCxnSpPr>
          <p:nvPr/>
        </p:nvCxnSpPr>
        <p:spPr>
          <a:xfrm>
            <a:off x="4616203" y="1728915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3461A30-4424-490B-9CCC-605B5774F023}"/>
              </a:ext>
            </a:extLst>
          </p:cNvPr>
          <p:cNvSpPr txBox="1"/>
          <p:nvPr/>
        </p:nvSpPr>
        <p:spPr>
          <a:xfrm>
            <a:off x="-1026409" y="1312565"/>
            <a:ext cx="396795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096A85-AB6A-41A6-AAB1-9C3B11DDFA7C}"/>
              </a:ext>
            </a:extLst>
          </p:cNvPr>
          <p:cNvSpPr txBox="1"/>
          <p:nvPr/>
        </p:nvSpPr>
        <p:spPr>
          <a:xfrm>
            <a:off x="6334864" y="1464410"/>
            <a:ext cx="371582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B1CC31-9267-40D4-812D-3A0FBA50CE63}"/>
              </a:ext>
            </a:extLst>
          </p:cNvPr>
          <p:cNvSpPr txBox="1"/>
          <p:nvPr/>
        </p:nvSpPr>
        <p:spPr>
          <a:xfrm>
            <a:off x="10191323" y="1396809"/>
            <a:ext cx="253371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6D4078-553B-45CB-BAFA-6384ADB2C7CF}"/>
              </a:ext>
            </a:extLst>
          </p:cNvPr>
          <p:cNvSpPr txBox="1"/>
          <p:nvPr/>
        </p:nvSpPr>
        <p:spPr>
          <a:xfrm>
            <a:off x="1744197" y="1488055"/>
            <a:ext cx="9888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E967F5-C92D-4242-8A1A-D4C847FB8DD7}"/>
              </a:ext>
            </a:extLst>
          </p:cNvPr>
          <p:cNvSpPr txBox="1"/>
          <p:nvPr/>
        </p:nvSpPr>
        <p:spPr>
          <a:xfrm>
            <a:off x="9665106" y="1435614"/>
            <a:ext cx="9888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CEAECB9-4B01-4A85-8383-516B9E9C91EA}"/>
              </a:ext>
            </a:extLst>
          </p:cNvPr>
          <p:cNvCxnSpPr/>
          <p:nvPr/>
        </p:nvCxnSpPr>
        <p:spPr>
          <a:xfrm>
            <a:off x="5373278" y="1901594"/>
            <a:ext cx="166854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1CC86EA2-6F45-4C0E-A507-756E930780B1}"/>
              </a:ext>
            </a:extLst>
          </p:cNvPr>
          <p:cNvSpPr/>
          <p:nvPr/>
        </p:nvSpPr>
        <p:spPr>
          <a:xfrm>
            <a:off x="733184" y="2734611"/>
            <a:ext cx="274320" cy="274320"/>
          </a:xfrm>
          <a:prstGeom prst="ellipse">
            <a:avLst/>
          </a:prstGeom>
          <a:solidFill>
            <a:schemeClr val="bg2">
              <a:lumMod val="90000"/>
            </a:schemeClr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3186C1F-A109-4687-9125-95D52E9B3C4C}"/>
              </a:ext>
            </a:extLst>
          </p:cNvPr>
          <p:cNvSpPr/>
          <p:nvPr/>
        </p:nvSpPr>
        <p:spPr>
          <a:xfrm>
            <a:off x="1065745" y="2760374"/>
            <a:ext cx="274320" cy="274320"/>
          </a:xfrm>
          <a:prstGeom prst="ellipse">
            <a:avLst/>
          </a:prstGeom>
          <a:solidFill>
            <a:schemeClr val="bg2">
              <a:lumMod val="90000"/>
            </a:schemeClr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0B1F47-07BD-49BA-BC7B-EC89F2DA9F1F}"/>
              </a:ext>
            </a:extLst>
          </p:cNvPr>
          <p:cNvSpPr/>
          <p:nvPr/>
        </p:nvSpPr>
        <p:spPr>
          <a:xfrm>
            <a:off x="800726" y="2487130"/>
            <a:ext cx="450557" cy="393465"/>
          </a:xfrm>
          <a:prstGeom prst="ellipse">
            <a:avLst/>
          </a:prstGeom>
          <a:solidFill>
            <a:srgbClr val="FF0000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FBC55E5-9005-4E7C-9968-E3A447F2BD9F}"/>
              </a:ext>
            </a:extLst>
          </p:cNvPr>
          <p:cNvSpPr/>
          <p:nvPr/>
        </p:nvSpPr>
        <p:spPr>
          <a:xfrm>
            <a:off x="2896332" y="2555526"/>
            <a:ext cx="450557" cy="393465"/>
          </a:xfrm>
          <a:prstGeom prst="ellipse">
            <a:avLst/>
          </a:prstGeom>
          <a:solidFill>
            <a:srgbClr val="5C8C3C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40E101A-F9F1-4624-9127-D328F757FFCB}"/>
              </a:ext>
            </a:extLst>
          </p:cNvPr>
          <p:cNvSpPr/>
          <p:nvPr/>
        </p:nvSpPr>
        <p:spPr>
          <a:xfrm>
            <a:off x="3228893" y="2555526"/>
            <a:ext cx="450557" cy="393465"/>
          </a:xfrm>
          <a:prstGeom prst="ellipse">
            <a:avLst/>
          </a:prstGeom>
          <a:solidFill>
            <a:srgbClr val="5C8C3C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3BE8B09-45A9-4A5B-A078-91E35C3F6A19}"/>
              </a:ext>
            </a:extLst>
          </p:cNvPr>
          <p:cNvSpPr/>
          <p:nvPr/>
        </p:nvSpPr>
        <p:spPr>
          <a:xfrm>
            <a:off x="8003543" y="2450450"/>
            <a:ext cx="450557" cy="393465"/>
          </a:xfrm>
          <a:prstGeom prst="ellipse">
            <a:avLst/>
          </a:prstGeom>
          <a:solidFill>
            <a:srgbClr val="5C8C3C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343776C-987A-4A03-AC26-FDB86EAB7698}"/>
              </a:ext>
            </a:extLst>
          </p:cNvPr>
          <p:cNvSpPr/>
          <p:nvPr/>
        </p:nvSpPr>
        <p:spPr>
          <a:xfrm>
            <a:off x="8259012" y="2531678"/>
            <a:ext cx="274320" cy="274320"/>
          </a:xfrm>
          <a:prstGeom prst="ellipse">
            <a:avLst/>
          </a:prstGeom>
          <a:solidFill>
            <a:schemeClr val="bg2">
              <a:lumMod val="90000"/>
            </a:schemeClr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9821506-E539-4561-B2C1-9F27575EE441}"/>
              </a:ext>
            </a:extLst>
          </p:cNvPr>
          <p:cNvSpPr/>
          <p:nvPr/>
        </p:nvSpPr>
        <p:spPr>
          <a:xfrm>
            <a:off x="11057870" y="2507400"/>
            <a:ext cx="450557" cy="393465"/>
          </a:xfrm>
          <a:prstGeom prst="ellipse">
            <a:avLst/>
          </a:prstGeom>
          <a:solidFill>
            <a:srgbClr val="FF0000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0F9F0B0-07A2-4C94-9157-0F519D02BEEC}"/>
              </a:ext>
            </a:extLst>
          </p:cNvPr>
          <p:cNvSpPr/>
          <p:nvPr/>
        </p:nvSpPr>
        <p:spPr>
          <a:xfrm>
            <a:off x="11391245" y="2520231"/>
            <a:ext cx="450557" cy="393465"/>
          </a:xfrm>
          <a:prstGeom prst="ellipse">
            <a:avLst/>
          </a:prstGeom>
          <a:solidFill>
            <a:srgbClr val="FF0000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B1648AD3-6846-4812-A05D-0829F8DBE4B0}"/>
              </a:ext>
            </a:extLst>
          </p:cNvPr>
          <p:cNvSpPr txBox="1">
            <a:spLocks/>
          </p:cNvSpPr>
          <p:nvPr/>
        </p:nvSpPr>
        <p:spPr>
          <a:xfrm>
            <a:off x="604204" y="3730838"/>
            <a:ext cx="4584255" cy="13111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Everything up here is a MOLECULE…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4767DDD7-B00A-4C83-9FC6-332DEA3D775F}"/>
              </a:ext>
            </a:extLst>
          </p:cNvPr>
          <p:cNvSpPr txBox="1">
            <a:spLocks/>
          </p:cNvSpPr>
          <p:nvPr/>
        </p:nvSpPr>
        <p:spPr>
          <a:xfrm>
            <a:off x="6287170" y="3811147"/>
            <a:ext cx="5600316" cy="13111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only TWO of them </a:t>
            </a:r>
            <a:r>
              <a:rPr kumimoji="0" lang="en-US" sz="44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COMPOUNDS…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5B758C09-F9BE-463D-BF41-31CCC7FDDA67}"/>
              </a:ext>
            </a:extLst>
          </p:cNvPr>
          <p:cNvSpPr txBox="1">
            <a:spLocks/>
          </p:cNvSpPr>
          <p:nvPr/>
        </p:nvSpPr>
        <p:spPr>
          <a:xfrm>
            <a:off x="1042485" y="3118043"/>
            <a:ext cx="4584255" cy="7017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MOLECULES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A685E03B-E91A-4B60-BB51-93BE74BB47F1}"/>
              </a:ext>
            </a:extLst>
          </p:cNvPr>
          <p:cNvSpPr txBox="1">
            <a:spLocks/>
          </p:cNvSpPr>
          <p:nvPr/>
        </p:nvSpPr>
        <p:spPr>
          <a:xfrm>
            <a:off x="6955244" y="3144643"/>
            <a:ext cx="4584255" cy="7017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COMPOUNDS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65ECD1-BE5D-4E25-90D3-C2A6A7CC26EE}"/>
              </a:ext>
            </a:extLst>
          </p:cNvPr>
          <p:cNvSpPr txBox="1"/>
          <p:nvPr/>
        </p:nvSpPr>
        <p:spPr>
          <a:xfrm>
            <a:off x="2378443" y="97481"/>
            <a:ext cx="74616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2) Which substance(s) below are NOT compounds? Why?</a:t>
            </a:r>
          </a:p>
        </p:txBody>
      </p:sp>
    </p:spTree>
    <p:extLst>
      <p:ext uri="{BB962C8B-B14F-4D97-AF65-F5344CB8AC3E}">
        <p14:creationId xmlns:p14="http://schemas.microsoft.com/office/powerpoint/2010/main" val="3305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  <p:bldP spid="24" grpId="0"/>
      <p:bldP spid="34" grpId="0"/>
      <p:bldP spid="35" grpId="0"/>
      <p:bldP spid="37" grpId="0"/>
      <p:bldP spid="38" grpId="0"/>
      <p:bldP spid="43" grpId="0" animBg="1"/>
      <p:bldP spid="43" grpId="1" animBg="1"/>
      <p:bldP spid="44" grpId="0" animBg="1"/>
      <p:bldP spid="44" grpId="1" animBg="1"/>
      <p:bldP spid="13" grpId="0" animBg="1"/>
      <p:bldP spid="13" grpId="1" animBg="1"/>
      <p:bldP spid="45" grpId="0" animBg="1"/>
      <p:bldP spid="46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50" grpId="0" animBg="1"/>
      <p:bldP spid="51" grpId="0"/>
      <p:bldP spid="51" grpId="1"/>
      <p:bldP spid="52" grpId="0"/>
      <p:bldP spid="52" grpId="1"/>
      <p:bldP spid="53" grpId="0"/>
      <p:bldP spid="55" grpId="0"/>
      <p:bldP spid="5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475" y="2201246"/>
            <a:ext cx="7987643" cy="23449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255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288" y="118918"/>
            <a:ext cx="11633568" cy="1116106"/>
          </a:xfrm>
        </p:spPr>
        <p:txBody>
          <a:bodyPr/>
          <a:lstStyle/>
          <a:p>
            <a:r>
              <a:rPr lang="en-US" sz="4400" b="1" dirty="0"/>
              <a:t>WRITE THIS DOWN AND TRY IT!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645777" y="1235024"/>
            <a:ext cx="8185828" cy="16880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1) </a:t>
            </a:r>
            <a:r>
              <a:rPr lang="en-US" alt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AlBr</a:t>
            </a:r>
            <a:r>
              <a:rPr lang="en-US" altLang="en-US" sz="4400" baseline="-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 K </a:t>
            </a:r>
            <a:r>
              <a:rPr lang="en-US" alt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KBr +   Al</a:t>
            </a:r>
          </a:p>
          <a:p>
            <a:pPr>
              <a:defRPr/>
            </a:pPr>
            <a:r>
              <a:rPr lang="en-US" altLang="en-US" sz="4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2) </a:t>
            </a:r>
            <a:r>
              <a:rPr lang="en-US" alt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altLang="en-US" sz="4400" baseline="-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alt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+   6 Br</a:t>
            </a:r>
            <a:r>
              <a:rPr lang="en-US" altLang="en-US" sz="4400" baseline="-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alt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</a:t>
            </a:r>
            <a:r>
              <a:rPr lang="en-US" alt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4 PBr</a:t>
            </a:r>
            <a:r>
              <a:rPr lang="en-US" altLang="en-US" sz="4400" baseline="-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</a:p>
          <a:p>
            <a:pPr>
              <a:defRPr/>
            </a:pPr>
            <a:endParaRPr lang="en-US" altLang="en-US" sz="44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73A5AD-667E-415C-BBF2-FFA832C2774C}"/>
              </a:ext>
            </a:extLst>
          </p:cNvPr>
          <p:cNvSpPr txBox="1">
            <a:spLocks/>
          </p:cNvSpPr>
          <p:nvPr/>
        </p:nvSpPr>
        <p:spPr>
          <a:xfrm>
            <a:off x="1425364" y="713785"/>
            <a:ext cx="8185828" cy="16880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2800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Balance the following equations, if necessary.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28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288" y="118918"/>
            <a:ext cx="11633568" cy="1116106"/>
          </a:xfrm>
        </p:spPr>
        <p:txBody>
          <a:bodyPr/>
          <a:lstStyle/>
          <a:p>
            <a:r>
              <a:rPr lang="en-US" sz="4400" b="1" dirty="0"/>
              <a:t>PHYSICAL SCI EXIT TICKET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8721" y="1235024"/>
            <a:ext cx="11633568" cy="6426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alt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AlBr</a:t>
            </a:r>
            <a:r>
              <a:rPr lang="en-US" altLang="en-US" sz="4400" baseline="-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 K </a:t>
            </a:r>
            <a:r>
              <a:rPr lang="en-US" alt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KBr +   Al</a:t>
            </a:r>
          </a:p>
          <a:p>
            <a:pPr algn="l">
              <a:defRPr/>
            </a:pPr>
            <a:r>
              <a:rPr lang="en-US" altLang="en-US" sz="4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2) </a:t>
            </a:r>
            <a:r>
              <a:rPr lang="en-US" alt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altLang="en-US" sz="4400" baseline="-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alt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+   6 Br</a:t>
            </a:r>
            <a:r>
              <a:rPr lang="en-US" altLang="en-US" sz="4400" baseline="-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alt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</a:t>
            </a:r>
            <a:r>
              <a:rPr lang="en-US" alt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4 PBr</a:t>
            </a:r>
            <a:r>
              <a:rPr lang="en-US" altLang="en-US" sz="4400" baseline="-30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</a:p>
          <a:p>
            <a:pPr algn="l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MS TEAMS open the PPT that says Guided LAB &amp; NOTES</a:t>
            </a:r>
          </a:p>
          <a:p>
            <a:pPr algn="l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to open the PPT, READ and FOLLOW ALL INSTRUCTIONS ON EVERY SLIDE</a:t>
            </a:r>
          </a:p>
          <a:p>
            <a:pPr algn="l"/>
            <a:r>
              <a:rPr lang="en-US" sz="2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NOT get your materials until I CHECK YOUR: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 TICKET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 LAB QUESTIONS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LAB REPORT is complete up to the DATA TABLE</a:t>
            </a:r>
          </a:p>
          <a:p>
            <a:pPr algn="l">
              <a:defRPr/>
            </a:pPr>
            <a:endParaRPr lang="en-US" altLang="en-US" sz="4400" baseline="-30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l">
              <a:defRPr/>
            </a:pPr>
            <a:endParaRPr lang="en-US" altLang="en-US" sz="44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73A5AD-667E-415C-BBF2-FFA832C2774C}"/>
              </a:ext>
            </a:extLst>
          </p:cNvPr>
          <p:cNvSpPr txBox="1">
            <a:spLocks/>
          </p:cNvSpPr>
          <p:nvPr/>
        </p:nvSpPr>
        <p:spPr>
          <a:xfrm>
            <a:off x="1425364" y="713785"/>
            <a:ext cx="8185828" cy="16880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2800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Balance the following equations, if necessary.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434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E95F4068-7BAA-4FAC-9948-112935152D6C}"/>
              </a:ext>
            </a:extLst>
          </p:cNvPr>
          <p:cNvSpPr txBox="1"/>
          <p:nvPr/>
        </p:nvSpPr>
        <p:spPr>
          <a:xfrm>
            <a:off x="3653801" y="1376732"/>
            <a:ext cx="209274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B1CC31-9267-40D4-812D-3A0FBA50CE63}"/>
              </a:ext>
            </a:extLst>
          </p:cNvPr>
          <p:cNvSpPr txBox="1"/>
          <p:nvPr/>
        </p:nvSpPr>
        <p:spPr>
          <a:xfrm>
            <a:off x="6391483" y="1396809"/>
            <a:ext cx="253371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FBC55E5-9005-4E7C-9968-E3A447F2BD9F}"/>
              </a:ext>
            </a:extLst>
          </p:cNvPr>
          <p:cNvSpPr/>
          <p:nvPr/>
        </p:nvSpPr>
        <p:spPr>
          <a:xfrm>
            <a:off x="4684492" y="2555526"/>
            <a:ext cx="450557" cy="393465"/>
          </a:xfrm>
          <a:prstGeom prst="ellipse">
            <a:avLst/>
          </a:prstGeom>
          <a:solidFill>
            <a:srgbClr val="5C8C3C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40E101A-F9F1-4624-9127-D328F757FFCB}"/>
              </a:ext>
            </a:extLst>
          </p:cNvPr>
          <p:cNvSpPr/>
          <p:nvPr/>
        </p:nvSpPr>
        <p:spPr>
          <a:xfrm>
            <a:off x="5017053" y="2555526"/>
            <a:ext cx="450557" cy="393465"/>
          </a:xfrm>
          <a:prstGeom prst="ellipse">
            <a:avLst/>
          </a:prstGeom>
          <a:solidFill>
            <a:srgbClr val="5C8C3C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9821506-E539-4561-B2C1-9F27575EE441}"/>
              </a:ext>
            </a:extLst>
          </p:cNvPr>
          <p:cNvSpPr/>
          <p:nvPr/>
        </p:nvSpPr>
        <p:spPr>
          <a:xfrm>
            <a:off x="7258030" y="2507400"/>
            <a:ext cx="450557" cy="393465"/>
          </a:xfrm>
          <a:prstGeom prst="ellipse">
            <a:avLst/>
          </a:prstGeom>
          <a:solidFill>
            <a:srgbClr val="FF0000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0F9F0B0-07A2-4C94-9157-0F519D02BEEC}"/>
              </a:ext>
            </a:extLst>
          </p:cNvPr>
          <p:cNvSpPr/>
          <p:nvPr/>
        </p:nvSpPr>
        <p:spPr>
          <a:xfrm>
            <a:off x="7591405" y="2520231"/>
            <a:ext cx="450557" cy="393465"/>
          </a:xfrm>
          <a:prstGeom prst="ellipse">
            <a:avLst/>
          </a:prstGeom>
          <a:solidFill>
            <a:srgbClr val="FF0000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65ECD1-BE5D-4E25-90D3-C2A6A7CC26EE}"/>
              </a:ext>
            </a:extLst>
          </p:cNvPr>
          <p:cNvSpPr txBox="1"/>
          <p:nvPr/>
        </p:nvSpPr>
        <p:spPr>
          <a:xfrm>
            <a:off x="2365188" y="159326"/>
            <a:ext cx="74616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2) Which substance(s) below are NOT compounds? Why?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E99B2-9092-4E84-B80D-51355B849A8F}"/>
              </a:ext>
            </a:extLst>
          </p:cNvPr>
          <p:cNvSpPr txBox="1"/>
          <p:nvPr/>
        </p:nvSpPr>
        <p:spPr>
          <a:xfrm>
            <a:off x="5746549" y="1788612"/>
            <a:ext cx="3604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EF37FF2-26DD-4040-A064-EDFE9A1C3EDD}"/>
              </a:ext>
            </a:extLst>
          </p:cNvPr>
          <p:cNvSpPr txBox="1"/>
          <p:nvPr/>
        </p:nvSpPr>
        <p:spPr>
          <a:xfrm>
            <a:off x="2318017" y="3002465"/>
            <a:ext cx="8634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NOT compounds because…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24BDEB1-85AA-41D1-B78D-437DB3E8F6F3}"/>
              </a:ext>
            </a:extLst>
          </p:cNvPr>
          <p:cNvSpPr txBox="1"/>
          <p:nvPr/>
        </p:nvSpPr>
        <p:spPr>
          <a:xfrm>
            <a:off x="1902972" y="3656775"/>
            <a:ext cx="9464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they don’t contain </a:t>
            </a:r>
            <a:r>
              <a:rPr kumimoji="0" lang="en-US" sz="44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 elements</a:t>
            </a:r>
            <a:endParaRPr kumimoji="0" 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4437D3C-F72F-4D98-9880-43A7D1CA64A4}"/>
              </a:ext>
            </a:extLst>
          </p:cNvPr>
          <p:cNvSpPr txBox="1"/>
          <p:nvPr/>
        </p:nvSpPr>
        <p:spPr>
          <a:xfrm>
            <a:off x="1636329" y="4254859"/>
            <a:ext cx="396795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1E5C307-1DAB-4E38-BA0B-090A5D65EA50}"/>
              </a:ext>
            </a:extLst>
          </p:cNvPr>
          <p:cNvSpPr txBox="1"/>
          <p:nvPr/>
        </p:nvSpPr>
        <p:spPr>
          <a:xfrm>
            <a:off x="6839845" y="4445220"/>
            <a:ext cx="371582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A34FC90-C9CE-4DC3-93DF-21D33FEA9B75}"/>
              </a:ext>
            </a:extLst>
          </p:cNvPr>
          <p:cNvSpPr txBox="1"/>
          <p:nvPr/>
        </p:nvSpPr>
        <p:spPr>
          <a:xfrm>
            <a:off x="1709614" y="5211348"/>
            <a:ext cx="9669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compounds AND molecules</a:t>
            </a:r>
          </a:p>
        </p:txBody>
      </p:sp>
    </p:spTree>
    <p:extLst>
      <p:ext uri="{BB962C8B-B14F-4D97-AF65-F5344CB8AC3E}">
        <p14:creationId xmlns:p14="http://schemas.microsoft.com/office/powerpoint/2010/main" val="391485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8CB6D3-5CA7-456B-9E71-FF8419F53944}"/>
              </a:ext>
            </a:extLst>
          </p:cNvPr>
          <p:cNvCxnSpPr/>
          <p:nvPr/>
        </p:nvCxnSpPr>
        <p:spPr>
          <a:xfrm>
            <a:off x="970961" y="736318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6C564E-B678-4380-AAD0-B105F7DA0AB7}"/>
              </a:ext>
            </a:extLst>
          </p:cNvPr>
          <p:cNvCxnSpPr/>
          <p:nvPr/>
        </p:nvCxnSpPr>
        <p:spPr>
          <a:xfrm>
            <a:off x="2179163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3A9DB-E844-4762-8344-0734855D9073}"/>
              </a:ext>
            </a:extLst>
          </p:cNvPr>
          <p:cNvCxnSpPr/>
          <p:nvPr/>
        </p:nvCxnSpPr>
        <p:spPr>
          <a:xfrm>
            <a:off x="4785574" y="631599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8E3179-CE2D-4845-BFF5-C3053BD3E6B0}"/>
              </a:ext>
            </a:extLst>
          </p:cNvPr>
          <p:cNvCxnSpPr/>
          <p:nvPr/>
        </p:nvCxnSpPr>
        <p:spPr>
          <a:xfrm>
            <a:off x="8131879" y="703787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D4DF60-EBEE-4289-B149-93B0BCA9350F}"/>
              </a:ext>
            </a:extLst>
          </p:cNvPr>
          <p:cNvCxnSpPr/>
          <p:nvPr/>
        </p:nvCxnSpPr>
        <p:spPr>
          <a:xfrm>
            <a:off x="9226960" y="635405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44479D-C434-442C-A78E-9137B989D702}"/>
              </a:ext>
            </a:extLst>
          </p:cNvPr>
          <p:cNvCxnSpPr>
            <a:cxnSpLocks/>
          </p:cNvCxnSpPr>
          <p:nvPr/>
        </p:nvCxnSpPr>
        <p:spPr>
          <a:xfrm>
            <a:off x="9064492" y="1725109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95589E-5300-40B9-8855-CA10FA1D6590}"/>
              </a:ext>
            </a:extLst>
          </p:cNvPr>
          <p:cNvCxnSpPr/>
          <p:nvPr/>
        </p:nvCxnSpPr>
        <p:spPr>
          <a:xfrm>
            <a:off x="11105129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5B1A0DE-28A9-418D-BFE7-393242D4D713}"/>
              </a:ext>
            </a:extLst>
          </p:cNvPr>
          <p:cNvSpPr txBox="1"/>
          <p:nvPr/>
        </p:nvSpPr>
        <p:spPr>
          <a:xfrm>
            <a:off x="3341505" y="1312564"/>
            <a:ext cx="288813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E18717-DC8D-4A7A-908A-7C71EAA8E4E8}"/>
              </a:ext>
            </a:extLst>
          </p:cNvPr>
          <p:cNvCxnSpPr>
            <a:cxnSpLocks/>
          </p:cNvCxnSpPr>
          <p:nvPr/>
        </p:nvCxnSpPr>
        <p:spPr>
          <a:xfrm>
            <a:off x="4616203" y="1728915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C2EB4A-5C36-4F82-A34E-ED063DB9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97" y="125020"/>
            <a:ext cx="11877774" cy="928386"/>
          </a:xfr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ctr"/>
            <a:r>
              <a:rPr lang="en-US" sz="4800" b="1" i="1">
                <a:solidFill>
                  <a:schemeClr val="tx1"/>
                </a:solidFill>
                <a:latin typeface="Arial Black" panose="020B0A04020102020204" pitchFamily="34" charset="0"/>
              </a:rPr>
              <a:t>This is a </a:t>
            </a:r>
            <a:r>
              <a:rPr lang="en-US" sz="4800" b="1" i="1">
                <a:solidFill>
                  <a:schemeClr val="tx1"/>
                </a:solidFill>
                <a:highlight>
                  <a:srgbClr val="FFFF00"/>
                </a:highlight>
                <a:latin typeface="Arial Black" panose="020B0A04020102020204" pitchFamily="34" charset="0"/>
              </a:rPr>
              <a:t>CHEMICAL EQUATION</a:t>
            </a:r>
            <a:r>
              <a:rPr lang="en-US" sz="4800" b="1" i="1">
                <a:solidFill>
                  <a:schemeClr val="tx1"/>
                </a:solidFill>
                <a:latin typeface="Arial Black" panose="020B0A04020102020204" pitchFamily="34" charset="0"/>
              </a:rPr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BBF14-0AC0-41A0-B82A-323189C8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274" y="2951312"/>
            <a:ext cx="10565855" cy="32293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i="1">
                <a:solidFill>
                  <a:schemeClr val="tx1"/>
                </a:solidFill>
              </a:rPr>
              <a:t>Its showing us the process of a </a:t>
            </a:r>
            <a:r>
              <a:rPr lang="en-US" sz="54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CHEMICAL REACTION</a:t>
            </a:r>
            <a:r>
              <a:rPr lang="en-US" sz="5400" b="1" i="1">
                <a:solidFill>
                  <a:schemeClr val="tx1"/>
                </a:solidFill>
              </a:rPr>
              <a:t>…where the </a:t>
            </a:r>
            <a:r>
              <a:rPr lang="en-US" sz="5400" b="1" i="1" u="sng">
                <a:solidFill>
                  <a:schemeClr val="tx1"/>
                </a:solidFill>
              </a:rPr>
              <a:t>MOLECULAR STRUCTURE </a:t>
            </a:r>
            <a:r>
              <a:rPr lang="en-US" sz="5400" b="1" i="1">
                <a:solidFill>
                  <a:schemeClr val="tx1"/>
                </a:solidFill>
              </a:rPr>
              <a:t>of a substance is </a:t>
            </a:r>
            <a:r>
              <a:rPr lang="en-US" sz="5400" b="1" i="1" u="sng">
                <a:solidFill>
                  <a:schemeClr val="tx1"/>
                </a:solidFill>
              </a:rPr>
              <a:t>REARRANGED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FB6ACD-7816-4C5D-9F28-D10B062344B3}"/>
              </a:ext>
            </a:extLst>
          </p:cNvPr>
          <p:cNvSpPr txBox="1"/>
          <p:nvPr/>
        </p:nvSpPr>
        <p:spPr>
          <a:xfrm>
            <a:off x="-432855" y="1312565"/>
            <a:ext cx="396795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CFA275-260D-44DE-A782-1DD19ECB99BE}"/>
              </a:ext>
            </a:extLst>
          </p:cNvPr>
          <p:cNvSpPr txBox="1"/>
          <p:nvPr/>
        </p:nvSpPr>
        <p:spPr>
          <a:xfrm>
            <a:off x="6784040" y="1320032"/>
            <a:ext cx="371582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BB2D84-222E-42A7-9DB2-8C65D98C2F5F}"/>
              </a:ext>
            </a:extLst>
          </p:cNvPr>
          <p:cNvSpPr txBox="1"/>
          <p:nvPr/>
        </p:nvSpPr>
        <p:spPr>
          <a:xfrm>
            <a:off x="10030903" y="1332641"/>
            <a:ext cx="253371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</a:t>
            </a:r>
            <a:r>
              <a:rPr kumimoji="0" lang="en-US" sz="7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1BDFF-6961-40FD-B7A4-DB9A2F36E5AA}"/>
              </a:ext>
            </a:extLst>
          </p:cNvPr>
          <p:cNvSpPr txBox="1"/>
          <p:nvPr/>
        </p:nvSpPr>
        <p:spPr>
          <a:xfrm>
            <a:off x="2546299" y="1439929"/>
            <a:ext cx="9888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89291-3F9E-42E0-A626-6BC34E10A907}"/>
              </a:ext>
            </a:extLst>
          </p:cNvPr>
          <p:cNvSpPr txBox="1"/>
          <p:nvPr/>
        </p:nvSpPr>
        <p:spPr>
          <a:xfrm>
            <a:off x="9665106" y="1435614"/>
            <a:ext cx="9888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F847B6-6928-4A99-9889-E43F00B1A57B}"/>
              </a:ext>
            </a:extLst>
          </p:cNvPr>
          <p:cNvCxnSpPr/>
          <p:nvPr/>
        </p:nvCxnSpPr>
        <p:spPr>
          <a:xfrm>
            <a:off x="5373278" y="1901594"/>
            <a:ext cx="166854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2853D1F-A879-4352-8536-3B1459B27A5A}"/>
              </a:ext>
            </a:extLst>
          </p:cNvPr>
          <p:cNvSpPr txBox="1"/>
          <p:nvPr/>
        </p:nvSpPr>
        <p:spPr>
          <a:xfrm>
            <a:off x="3289394" y="1343281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796932-5ADD-4DCC-B6EB-A8BD5315C743}"/>
              </a:ext>
            </a:extLst>
          </p:cNvPr>
          <p:cNvSpPr txBox="1"/>
          <p:nvPr/>
        </p:nvSpPr>
        <p:spPr>
          <a:xfrm>
            <a:off x="6939784" y="1335352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9C46A4-CCCF-4D78-867E-49A77AF1D07C}"/>
              </a:ext>
            </a:extLst>
          </p:cNvPr>
          <p:cNvSpPr txBox="1"/>
          <p:nvPr/>
        </p:nvSpPr>
        <p:spPr>
          <a:xfrm>
            <a:off x="-188203" y="1369642"/>
            <a:ext cx="9888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3794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BBF14-0AC0-41A0-B82A-323189C8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73526" y="199651"/>
            <a:ext cx="12465526" cy="9992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i="1">
                <a:solidFill>
                  <a:schemeClr val="tx1"/>
                </a:solidFill>
              </a:rPr>
              <a:t>We know systems have </a:t>
            </a:r>
            <a:r>
              <a:rPr lang="en-US" sz="6600" b="1" i="1" u="sng">
                <a:solidFill>
                  <a:schemeClr val="tx1"/>
                </a:solidFill>
              </a:rPr>
              <a:t>STRUCTURE</a:t>
            </a:r>
            <a:r>
              <a:rPr lang="en-US" sz="5400" b="1" i="1">
                <a:solidFill>
                  <a:schemeClr val="tx1"/>
                </a:solidFill>
              </a:rPr>
              <a:t>…</a:t>
            </a:r>
            <a:endParaRPr lang="en-US" sz="5400" b="1" i="1" u="sng">
              <a:solidFill>
                <a:schemeClr val="tx1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ADDD89D-18AE-451E-9F7A-2380D641AC8A}"/>
              </a:ext>
            </a:extLst>
          </p:cNvPr>
          <p:cNvSpPr txBox="1">
            <a:spLocks/>
          </p:cNvSpPr>
          <p:nvPr/>
        </p:nvSpPr>
        <p:spPr>
          <a:xfrm>
            <a:off x="304800" y="1726699"/>
            <a:ext cx="5190966" cy="51800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interacted with a ladder…and the ground…and the </a:t>
            </a:r>
            <a:r>
              <a:rPr kumimoji="0" lang="en-US" sz="54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SKELETAL STRUCTURE </a:t>
            </a: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my WRIST…was </a:t>
            </a:r>
            <a:r>
              <a:rPr kumimoji="0" lang="en-US" sz="54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REARRANGED</a:t>
            </a:r>
          </a:p>
        </p:txBody>
      </p:sp>
      <p:pic>
        <p:nvPicPr>
          <p:cNvPr id="1026" name="Picture 2" descr="Normal wrist x-rays | Radiology Case | Radiopaedia.org">
            <a:extLst>
              <a:ext uri="{FF2B5EF4-FFF2-40B4-BE49-F238E27FC236}">
                <a16:creationId xmlns:a16="http://schemas.microsoft.com/office/drawing/2014/main" id="{34C58F89-9163-4DD5-8148-5CAE3AD04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292" y="1597152"/>
            <a:ext cx="3053351" cy="450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erson standing on a ladder&#10;&#10;Description automatically generated with medium confidence">
            <a:extLst>
              <a:ext uri="{FF2B5EF4-FFF2-40B4-BE49-F238E27FC236}">
                <a16:creationId xmlns:a16="http://schemas.microsoft.com/office/drawing/2014/main" id="{79C225DF-028D-481D-A92F-6636C31E0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0" y="1597152"/>
            <a:ext cx="2427732" cy="43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3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CA09B49-F638-4C87-BCBD-AB9191677A36}"/>
              </a:ext>
            </a:extLst>
          </p:cNvPr>
          <p:cNvSpPr/>
          <p:nvPr/>
        </p:nvSpPr>
        <p:spPr>
          <a:xfrm>
            <a:off x="8438320" y="1448766"/>
            <a:ext cx="4229168" cy="3927906"/>
          </a:xfrm>
          <a:prstGeom prst="ellipse">
            <a:avLst/>
          </a:prstGeom>
          <a:solidFill>
            <a:srgbClr val="FF0000">
              <a:alpha val="16000"/>
            </a:srgbClr>
          </a:solidFill>
          <a:ln w="76200">
            <a:noFill/>
          </a:ln>
          <a:effectLst>
            <a:softEdge rad="635000"/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3 Shell">
            <a:extLst>
              <a:ext uri="{FF2B5EF4-FFF2-40B4-BE49-F238E27FC236}">
                <a16:creationId xmlns:a16="http://schemas.microsoft.com/office/drawing/2014/main" id="{8F0C658C-BAE4-4539-9FDE-A97286178BF1}"/>
              </a:ext>
            </a:extLst>
          </p:cNvPr>
          <p:cNvSpPr>
            <a:spLocks noChangeAspect="1"/>
          </p:cNvSpPr>
          <p:nvPr/>
        </p:nvSpPr>
        <p:spPr>
          <a:xfrm>
            <a:off x="9461111" y="2313806"/>
            <a:ext cx="2021254" cy="1962672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F3801-24FD-47F1-BEC7-399BF75F4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847" y="2558357"/>
            <a:ext cx="1682314" cy="1679924"/>
          </a:xfrm>
          <a:prstGeom prst="rect">
            <a:avLst/>
          </a:prstGeom>
        </p:spPr>
      </p:pic>
      <p:sp>
        <p:nvSpPr>
          <p:cNvPr id="7" name="3 Shell">
            <a:extLst>
              <a:ext uri="{FF2B5EF4-FFF2-40B4-BE49-F238E27FC236}">
                <a16:creationId xmlns:a16="http://schemas.microsoft.com/office/drawing/2014/main" id="{9CA23D0C-5E48-403C-A47C-6B2F570D4363}"/>
              </a:ext>
            </a:extLst>
          </p:cNvPr>
          <p:cNvSpPr>
            <a:spLocks noChangeAspect="1"/>
          </p:cNvSpPr>
          <p:nvPr/>
        </p:nvSpPr>
        <p:spPr>
          <a:xfrm>
            <a:off x="6786901" y="2813807"/>
            <a:ext cx="1114300" cy="1181903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BBF14-0AC0-41A0-B82A-323189C8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73526" y="199651"/>
            <a:ext cx="12465526" cy="35392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i="1">
                <a:solidFill>
                  <a:schemeClr val="tx1"/>
                </a:solidFill>
              </a:rPr>
              <a:t>You can put an atom of </a:t>
            </a:r>
            <a:r>
              <a:rPr lang="en-US" sz="6600" b="1" i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SODIUM</a:t>
            </a:r>
            <a:r>
              <a:rPr lang="en-US" sz="6600" b="1" i="1">
                <a:solidFill>
                  <a:schemeClr val="tx1"/>
                </a:solidFill>
              </a:rPr>
              <a:t> near a </a:t>
            </a:r>
            <a:r>
              <a:rPr lang="en-US" sz="6600" b="1" i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CHLORINE</a:t>
            </a:r>
            <a:r>
              <a:rPr lang="en-US" sz="6600" b="1" i="1">
                <a:solidFill>
                  <a:schemeClr val="tx1"/>
                </a:solidFill>
              </a:rPr>
              <a:t> atom</a:t>
            </a:r>
            <a:endParaRPr lang="en-US" sz="6600" b="1" i="1" u="sng">
              <a:solidFill>
                <a:schemeClr val="tx1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ADDD89D-18AE-451E-9F7A-2380D641AC8A}"/>
              </a:ext>
            </a:extLst>
          </p:cNvPr>
          <p:cNvSpPr txBox="1">
            <a:spLocks/>
          </p:cNvSpPr>
          <p:nvPr/>
        </p:nvSpPr>
        <p:spPr>
          <a:xfrm>
            <a:off x="60225" y="3025326"/>
            <a:ext cx="5190966" cy="5180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their </a:t>
            </a:r>
            <a:r>
              <a:rPr kumimoji="0" lang="en-US" sz="54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ATOMIC</a:t>
            </a:r>
            <a:r>
              <a:rPr kumimoji="0" lang="en-US" sz="54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STRUCTURE </a:t>
            </a: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be </a:t>
            </a:r>
            <a:r>
              <a:rPr kumimoji="0" lang="en-US" sz="54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REARRANGED</a:t>
            </a:r>
          </a:p>
        </p:txBody>
      </p:sp>
      <p:sp>
        <p:nvSpPr>
          <p:cNvPr id="8" name="1-1-Electron">
            <a:extLst>
              <a:ext uri="{FF2B5EF4-FFF2-40B4-BE49-F238E27FC236}">
                <a16:creationId xmlns:a16="http://schemas.microsoft.com/office/drawing/2014/main" id="{F902E38E-73B7-4F5E-B784-975F5FC5F8EE}"/>
              </a:ext>
            </a:extLst>
          </p:cNvPr>
          <p:cNvSpPr/>
          <p:nvPr/>
        </p:nvSpPr>
        <p:spPr>
          <a:xfrm>
            <a:off x="7292673" y="2372742"/>
            <a:ext cx="101084" cy="9989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ysClr val="windowText" lastClr="000000">
                  <a:lumMod val="50000"/>
                  <a:lumOff val="50000"/>
                </a:sysClr>
              </a:gs>
            </a:gsLst>
            <a:path path="circle">
              <a:fillToRect l="50000" t="50000" r="50000" b="50000"/>
            </a:path>
            <a:tileRect/>
          </a:gradFill>
          <a:ln w="762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 extrusionH="76200" contourW="12700">
            <a:bevelT w="133350" h="101600"/>
            <a:extrusionClr>
              <a:sysClr val="window" lastClr="FFFFFF"/>
            </a:extrusionClr>
            <a:contourClr>
              <a:sysClr val="window" lastClr="FFFFFF"/>
            </a:contourClr>
          </a:sp3d>
        </p:spPr>
        <p:txBody>
          <a:bodyPr bIns="18288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F68A6B-22D2-4593-A1B5-C2F5E4DD5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417" y="2481383"/>
            <a:ext cx="1682314" cy="1679924"/>
          </a:xfrm>
          <a:prstGeom prst="rect">
            <a:avLst/>
          </a:prstGeom>
        </p:spPr>
      </p:pic>
      <p:sp>
        <p:nvSpPr>
          <p:cNvPr id="10" name="3 Shell">
            <a:extLst>
              <a:ext uri="{FF2B5EF4-FFF2-40B4-BE49-F238E27FC236}">
                <a16:creationId xmlns:a16="http://schemas.microsoft.com/office/drawing/2014/main" id="{4BF8236F-BD72-4997-9D6C-29C61C9BB22F}"/>
              </a:ext>
            </a:extLst>
          </p:cNvPr>
          <p:cNvSpPr>
            <a:spLocks noChangeAspect="1"/>
          </p:cNvSpPr>
          <p:nvPr/>
        </p:nvSpPr>
        <p:spPr>
          <a:xfrm>
            <a:off x="9468978" y="2317720"/>
            <a:ext cx="1989191" cy="1989191"/>
          </a:xfrm>
          <a:prstGeom prst="ellipse">
            <a:avLst/>
          </a:prstGeom>
          <a:noFill/>
          <a:ln w="31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-1-Electron">
            <a:extLst>
              <a:ext uri="{FF2B5EF4-FFF2-40B4-BE49-F238E27FC236}">
                <a16:creationId xmlns:a16="http://schemas.microsoft.com/office/drawing/2014/main" id="{B436D802-7DE0-4804-AB35-C465D32AA079}"/>
              </a:ext>
            </a:extLst>
          </p:cNvPr>
          <p:cNvSpPr/>
          <p:nvPr/>
        </p:nvSpPr>
        <p:spPr>
          <a:xfrm>
            <a:off x="10305007" y="2275680"/>
            <a:ext cx="101084" cy="9989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ysClr val="windowText" lastClr="000000">
                  <a:lumMod val="50000"/>
                  <a:lumOff val="50000"/>
                </a:sysClr>
              </a:gs>
            </a:gsLst>
            <a:path path="circle">
              <a:fillToRect l="50000" t="50000" r="50000" b="50000"/>
            </a:path>
            <a:tileRect/>
          </a:gradFill>
          <a:ln w="762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 extrusionH="76200" contourW="12700">
            <a:bevelT w="133350" h="101600"/>
            <a:extrusionClr>
              <a:sysClr val="window" lastClr="FFFFFF"/>
            </a:extrusionClr>
            <a:contourClr>
              <a:sysClr val="window" lastClr="FFFFFF"/>
            </a:contourClr>
          </a:sp3d>
        </p:spPr>
        <p:txBody>
          <a:bodyPr bIns="18288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-1-Electron">
            <a:extLst>
              <a:ext uri="{FF2B5EF4-FFF2-40B4-BE49-F238E27FC236}">
                <a16:creationId xmlns:a16="http://schemas.microsoft.com/office/drawing/2014/main" id="{504965EF-14CB-4F00-B8F2-4AD38A70245A}"/>
              </a:ext>
            </a:extLst>
          </p:cNvPr>
          <p:cNvSpPr/>
          <p:nvPr/>
        </p:nvSpPr>
        <p:spPr>
          <a:xfrm>
            <a:off x="10531825" y="2274185"/>
            <a:ext cx="101084" cy="9989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ysClr val="windowText" lastClr="000000">
                  <a:lumMod val="50000"/>
                  <a:lumOff val="50000"/>
                </a:sysClr>
              </a:gs>
            </a:gsLst>
            <a:path path="circle">
              <a:fillToRect l="50000" t="50000" r="50000" b="50000"/>
            </a:path>
            <a:tileRect/>
          </a:gradFill>
          <a:ln w="762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 extrusionH="76200" contourW="12700">
            <a:bevelT w="133350" h="101600"/>
            <a:extrusionClr>
              <a:sysClr val="window" lastClr="FFFFFF"/>
            </a:extrusionClr>
            <a:contourClr>
              <a:sysClr val="window" lastClr="FFFFFF"/>
            </a:contourClr>
          </a:sp3d>
        </p:spPr>
        <p:txBody>
          <a:bodyPr bIns="18288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roton">
            <a:extLst>
              <a:ext uri="{FF2B5EF4-FFF2-40B4-BE49-F238E27FC236}">
                <a16:creationId xmlns:a16="http://schemas.microsoft.com/office/drawing/2014/main" id="{1733D48F-7F96-4883-A9CC-31F6BAE5DB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99" t="14577" r="13322" b="21161"/>
          <a:stretch/>
        </p:blipFill>
        <p:spPr>
          <a:xfrm>
            <a:off x="10228287" y="2916832"/>
            <a:ext cx="216050" cy="2169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C65D742-28E9-481F-881A-042408E42501}"/>
              </a:ext>
            </a:extLst>
          </p:cNvPr>
          <p:cNvSpPr/>
          <p:nvPr/>
        </p:nvSpPr>
        <p:spPr>
          <a:xfrm>
            <a:off x="6902161" y="3005975"/>
            <a:ext cx="937686" cy="810904"/>
          </a:xfrm>
          <a:prstGeom prst="ellipse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419100" h="450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42BB46-BAD0-486C-AF36-C6A39586EBAF}"/>
              </a:ext>
            </a:extLst>
          </p:cNvPr>
          <p:cNvSpPr/>
          <p:nvPr/>
        </p:nvSpPr>
        <p:spPr>
          <a:xfrm>
            <a:off x="10005032" y="2906863"/>
            <a:ext cx="937686" cy="810904"/>
          </a:xfrm>
          <a:prstGeom prst="ellipse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419100" h="450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</a:t>
            </a:r>
          </a:p>
        </p:txBody>
      </p:sp>
      <p:sp>
        <p:nvSpPr>
          <p:cNvPr id="17" name="1-1-Electron">
            <a:extLst>
              <a:ext uri="{FF2B5EF4-FFF2-40B4-BE49-F238E27FC236}">
                <a16:creationId xmlns:a16="http://schemas.microsoft.com/office/drawing/2014/main" id="{E1FC0A15-425F-42D2-90B8-D283BB2F9A6C}"/>
              </a:ext>
            </a:extLst>
          </p:cNvPr>
          <p:cNvSpPr/>
          <p:nvPr/>
        </p:nvSpPr>
        <p:spPr>
          <a:xfrm>
            <a:off x="11416565" y="3133821"/>
            <a:ext cx="101084" cy="9989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ysClr val="windowText" lastClr="000000">
                  <a:lumMod val="50000"/>
                  <a:lumOff val="50000"/>
                </a:sysClr>
              </a:gs>
            </a:gsLst>
            <a:path path="circle">
              <a:fillToRect l="50000" t="50000" r="50000" b="50000"/>
            </a:path>
            <a:tileRect/>
          </a:gradFill>
          <a:ln w="762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 extrusionH="76200" contourW="12700">
            <a:bevelT w="133350" h="101600"/>
            <a:extrusionClr>
              <a:sysClr val="window" lastClr="FFFFFF"/>
            </a:extrusionClr>
            <a:contourClr>
              <a:sysClr val="window" lastClr="FFFFFF"/>
            </a:contourClr>
          </a:sp3d>
        </p:spPr>
        <p:txBody>
          <a:bodyPr bIns="18288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3 Shell">
            <a:extLst>
              <a:ext uri="{FF2B5EF4-FFF2-40B4-BE49-F238E27FC236}">
                <a16:creationId xmlns:a16="http://schemas.microsoft.com/office/drawing/2014/main" id="{0A128B6A-6F23-4DCB-81E7-E717CC045B89}"/>
              </a:ext>
            </a:extLst>
          </p:cNvPr>
          <p:cNvSpPr>
            <a:spLocks noChangeAspect="1"/>
          </p:cNvSpPr>
          <p:nvPr/>
        </p:nvSpPr>
        <p:spPr>
          <a:xfrm>
            <a:off x="6536033" y="2588759"/>
            <a:ext cx="1643933" cy="1617622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3 Shell">
            <a:extLst>
              <a:ext uri="{FF2B5EF4-FFF2-40B4-BE49-F238E27FC236}">
                <a16:creationId xmlns:a16="http://schemas.microsoft.com/office/drawing/2014/main" id="{33F69572-1546-4CFF-9C65-024E96CDA9CB}"/>
              </a:ext>
            </a:extLst>
          </p:cNvPr>
          <p:cNvSpPr>
            <a:spLocks noChangeAspect="1"/>
          </p:cNvSpPr>
          <p:nvPr/>
        </p:nvSpPr>
        <p:spPr>
          <a:xfrm>
            <a:off x="6345524" y="2422690"/>
            <a:ext cx="2021254" cy="1962672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1-1-Electron">
            <a:extLst>
              <a:ext uri="{FF2B5EF4-FFF2-40B4-BE49-F238E27FC236}">
                <a16:creationId xmlns:a16="http://schemas.microsoft.com/office/drawing/2014/main" id="{D090B180-59AE-4EEF-8324-F168E78EE13E}"/>
              </a:ext>
            </a:extLst>
          </p:cNvPr>
          <p:cNvSpPr/>
          <p:nvPr/>
        </p:nvSpPr>
        <p:spPr>
          <a:xfrm>
            <a:off x="11415494" y="3365012"/>
            <a:ext cx="101084" cy="9989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ysClr val="windowText" lastClr="000000">
                  <a:lumMod val="50000"/>
                  <a:lumOff val="50000"/>
                </a:sysClr>
              </a:gs>
            </a:gsLst>
            <a:path path="circle">
              <a:fillToRect l="50000" t="50000" r="50000" b="50000"/>
            </a:path>
            <a:tileRect/>
          </a:gradFill>
          <a:ln w="762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 extrusionH="76200" contourW="12700">
            <a:bevelT w="133350" h="101600"/>
            <a:extrusionClr>
              <a:sysClr val="window" lastClr="FFFFFF"/>
            </a:extrusionClr>
            <a:contourClr>
              <a:sysClr val="window" lastClr="FFFFFF"/>
            </a:contourClr>
          </a:sp3d>
        </p:spPr>
        <p:txBody>
          <a:bodyPr bIns="18288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1-1-Electron">
            <a:extLst>
              <a:ext uri="{FF2B5EF4-FFF2-40B4-BE49-F238E27FC236}">
                <a16:creationId xmlns:a16="http://schemas.microsoft.com/office/drawing/2014/main" id="{7ED5D48C-FE64-4C9C-9E19-EAB9B834E812}"/>
              </a:ext>
            </a:extLst>
          </p:cNvPr>
          <p:cNvSpPr/>
          <p:nvPr/>
        </p:nvSpPr>
        <p:spPr>
          <a:xfrm>
            <a:off x="10531825" y="4215455"/>
            <a:ext cx="101084" cy="9989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ysClr val="windowText" lastClr="000000">
                  <a:lumMod val="50000"/>
                  <a:lumOff val="50000"/>
                </a:sysClr>
              </a:gs>
            </a:gsLst>
            <a:path path="circle">
              <a:fillToRect l="50000" t="50000" r="50000" b="50000"/>
            </a:path>
            <a:tileRect/>
          </a:gradFill>
          <a:ln w="762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 extrusionH="76200" contourW="12700">
            <a:bevelT w="133350" h="101600"/>
            <a:extrusionClr>
              <a:sysClr val="window" lastClr="FFFFFF"/>
            </a:extrusionClr>
            <a:contourClr>
              <a:sysClr val="window" lastClr="FFFFFF"/>
            </a:contourClr>
          </a:sp3d>
        </p:spPr>
        <p:txBody>
          <a:bodyPr bIns="18288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1-1-Electron">
            <a:extLst>
              <a:ext uri="{FF2B5EF4-FFF2-40B4-BE49-F238E27FC236}">
                <a16:creationId xmlns:a16="http://schemas.microsoft.com/office/drawing/2014/main" id="{AE118370-519D-4115-BA9E-F022E3E132A5}"/>
              </a:ext>
            </a:extLst>
          </p:cNvPr>
          <p:cNvSpPr/>
          <p:nvPr/>
        </p:nvSpPr>
        <p:spPr>
          <a:xfrm>
            <a:off x="10336312" y="4225073"/>
            <a:ext cx="101084" cy="9989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ysClr val="windowText" lastClr="000000">
                  <a:lumMod val="50000"/>
                  <a:lumOff val="50000"/>
                </a:sysClr>
              </a:gs>
            </a:gsLst>
            <a:path path="circle">
              <a:fillToRect l="50000" t="50000" r="50000" b="50000"/>
            </a:path>
            <a:tileRect/>
          </a:gradFill>
          <a:ln w="762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 extrusionH="76200" contourW="12700">
            <a:bevelT w="133350" h="101600"/>
            <a:extrusionClr>
              <a:sysClr val="window" lastClr="FFFFFF"/>
            </a:extrusionClr>
            <a:contourClr>
              <a:sysClr val="window" lastClr="FFFFFF"/>
            </a:contourClr>
          </a:sp3d>
        </p:spPr>
        <p:txBody>
          <a:bodyPr bIns="18288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1-1-Electron">
            <a:extLst>
              <a:ext uri="{FF2B5EF4-FFF2-40B4-BE49-F238E27FC236}">
                <a16:creationId xmlns:a16="http://schemas.microsoft.com/office/drawing/2014/main" id="{68B46CF6-3F66-456B-A7C2-84DB955B83B4}"/>
              </a:ext>
            </a:extLst>
          </p:cNvPr>
          <p:cNvSpPr/>
          <p:nvPr/>
        </p:nvSpPr>
        <p:spPr>
          <a:xfrm>
            <a:off x="9429264" y="3315063"/>
            <a:ext cx="101084" cy="9989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ysClr val="windowText" lastClr="000000">
                  <a:lumMod val="50000"/>
                  <a:lumOff val="50000"/>
                </a:sysClr>
              </a:gs>
            </a:gsLst>
            <a:path path="circle">
              <a:fillToRect l="50000" t="50000" r="50000" b="50000"/>
            </a:path>
            <a:tileRect/>
          </a:gradFill>
          <a:ln w="762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 extrusionH="76200" contourW="12700">
            <a:bevelT w="133350" h="101600"/>
            <a:extrusionClr>
              <a:sysClr val="window" lastClr="FFFFFF"/>
            </a:extrusionClr>
            <a:contourClr>
              <a:sysClr val="window" lastClr="FFFFFF"/>
            </a:contourClr>
          </a:sp3d>
        </p:spPr>
        <p:txBody>
          <a:bodyPr bIns="18288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2C30D10-4C8A-4199-9C9D-F87E80C18FA5}"/>
              </a:ext>
            </a:extLst>
          </p:cNvPr>
          <p:cNvSpPr/>
          <p:nvPr/>
        </p:nvSpPr>
        <p:spPr>
          <a:xfrm>
            <a:off x="5259058" y="1500956"/>
            <a:ext cx="4269282" cy="3927906"/>
          </a:xfrm>
          <a:prstGeom prst="ellipse">
            <a:avLst/>
          </a:prstGeom>
          <a:solidFill>
            <a:schemeClr val="accent6">
              <a:lumMod val="50000"/>
              <a:alpha val="16000"/>
            </a:schemeClr>
          </a:solidFill>
          <a:ln w="76200">
            <a:noFill/>
          </a:ln>
          <a:effectLst>
            <a:softEdge rad="635000"/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BDDBD1-E7BF-44BC-B464-903B8B88A01C}"/>
              </a:ext>
            </a:extLst>
          </p:cNvPr>
          <p:cNvSpPr txBox="1"/>
          <p:nvPr/>
        </p:nvSpPr>
        <p:spPr>
          <a:xfrm>
            <a:off x="8042044" y="1755186"/>
            <a:ext cx="3749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0024D8-F8BB-4639-B29A-E8B82366D4B5}"/>
              </a:ext>
            </a:extLst>
          </p:cNvPr>
          <p:cNvSpPr txBox="1"/>
          <p:nvPr/>
        </p:nvSpPr>
        <p:spPr>
          <a:xfrm>
            <a:off x="11422684" y="1675030"/>
            <a:ext cx="3749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3676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0.17448 0.108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/>
      <p:bldP spid="8" grpId="0" animBg="1"/>
      <p:bldP spid="27" grpId="0" animBg="1"/>
      <p:bldP spid="25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8CB6D3-5CA7-456B-9E71-FF8419F53944}"/>
              </a:ext>
            </a:extLst>
          </p:cNvPr>
          <p:cNvCxnSpPr/>
          <p:nvPr/>
        </p:nvCxnSpPr>
        <p:spPr>
          <a:xfrm>
            <a:off x="970961" y="736318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6C564E-B678-4380-AAD0-B105F7DA0AB7}"/>
              </a:ext>
            </a:extLst>
          </p:cNvPr>
          <p:cNvCxnSpPr/>
          <p:nvPr/>
        </p:nvCxnSpPr>
        <p:spPr>
          <a:xfrm>
            <a:off x="2179163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3A9DB-E844-4762-8344-0734855D9073}"/>
              </a:ext>
            </a:extLst>
          </p:cNvPr>
          <p:cNvCxnSpPr/>
          <p:nvPr/>
        </p:nvCxnSpPr>
        <p:spPr>
          <a:xfrm>
            <a:off x="4785574" y="631599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8E3179-CE2D-4845-BFF5-C3053BD3E6B0}"/>
              </a:ext>
            </a:extLst>
          </p:cNvPr>
          <p:cNvCxnSpPr/>
          <p:nvPr/>
        </p:nvCxnSpPr>
        <p:spPr>
          <a:xfrm>
            <a:off x="8131879" y="703787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D4DF60-EBEE-4289-B149-93B0BCA9350F}"/>
              </a:ext>
            </a:extLst>
          </p:cNvPr>
          <p:cNvCxnSpPr/>
          <p:nvPr/>
        </p:nvCxnSpPr>
        <p:spPr>
          <a:xfrm>
            <a:off x="9226960" y="635405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44479D-C434-442C-A78E-9137B989D702}"/>
              </a:ext>
            </a:extLst>
          </p:cNvPr>
          <p:cNvCxnSpPr>
            <a:cxnSpLocks/>
          </p:cNvCxnSpPr>
          <p:nvPr/>
        </p:nvCxnSpPr>
        <p:spPr>
          <a:xfrm>
            <a:off x="9064492" y="1725109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95589E-5300-40B9-8855-CA10FA1D6590}"/>
              </a:ext>
            </a:extLst>
          </p:cNvPr>
          <p:cNvCxnSpPr/>
          <p:nvPr/>
        </p:nvCxnSpPr>
        <p:spPr>
          <a:xfrm>
            <a:off x="11105129" y="506651"/>
            <a:ext cx="0" cy="1093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E18717-DC8D-4A7A-908A-7C71EAA8E4E8}"/>
              </a:ext>
            </a:extLst>
          </p:cNvPr>
          <p:cNvCxnSpPr>
            <a:cxnSpLocks/>
          </p:cNvCxnSpPr>
          <p:nvPr/>
        </p:nvCxnSpPr>
        <p:spPr>
          <a:xfrm>
            <a:off x="4616203" y="1728915"/>
            <a:ext cx="365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C2EB4A-5C36-4F82-A34E-ED063DB9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97" y="125020"/>
            <a:ext cx="11877774" cy="928386"/>
          </a:xfr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ctr"/>
            <a:r>
              <a:rPr lang="en-US" sz="4800" b="1" i="1">
                <a:solidFill>
                  <a:schemeClr val="tx1"/>
                </a:solidFill>
                <a:latin typeface="Arial Black" panose="020B0A04020102020204" pitchFamily="34" charset="0"/>
              </a:rPr>
              <a:t>A CHEMICAL REACTION…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BBF14-0AC0-41A0-B82A-323189C8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76" y="2986736"/>
            <a:ext cx="10565855" cy="23591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i="1">
                <a:solidFill>
                  <a:schemeClr val="tx1"/>
                </a:solidFill>
              </a:rPr>
              <a:t>Involves </a:t>
            </a:r>
            <a:r>
              <a:rPr lang="en-US" sz="5400" b="1" i="1">
                <a:solidFill>
                  <a:schemeClr val="tx1"/>
                </a:solidFill>
                <a:highlight>
                  <a:srgbClr val="FFFF00"/>
                </a:highlight>
              </a:rPr>
              <a:t>MOLECULES</a:t>
            </a:r>
            <a:r>
              <a:rPr lang="en-US" sz="5400" b="1" i="1">
                <a:solidFill>
                  <a:schemeClr val="tx1"/>
                </a:solidFill>
              </a:rPr>
              <a:t> interacting…and then their structures are…</a:t>
            </a:r>
            <a:endParaRPr lang="en-US" sz="5400" b="1" i="1" u="sng">
              <a:solidFill>
                <a:schemeClr val="tx1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2D63065-17AB-4150-BC40-6D21A128DA44}"/>
              </a:ext>
            </a:extLst>
          </p:cNvPr>
          <p:cNvSpPr txBox="1">
            <a:spLocks/>
          </p:cNvSpPr>
          <p:nvPr/>
        </p:nvSpPr>
        <p:spPr>
          <a:xfrm>
            <a:off x="441847" y="4920066"/>
            <a:ext cx="11608524" cy="32293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REARRANGED!</a:t>
            </a:r>
            <a:endParaRPr kumimoji="0" lang="en-US" sz="13800" b="1" i="1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834AD-F436-4B8E-A452-AAD9EFD13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28" y="1773915"/>
            <a:ext cx="1340486" cy="12128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C243FB-3B70-403B-B3E7-551385C05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138" y="1773915"/>
            <a:ext cx="1987981" cy="1031358"/>
          </a:xfrm>
          <a:prstGeom prst="rect">
            <a:avLst/>
          </a:prstGeom>
        </p:spPr>
      </p:pic>
      <p:pic>
        <p:nvPicPr>
          <p:cNvPr id="30" name="Picture 29" descr="A picture containing text, plant, flower, sunflower&#10;&#10;Description automatically generated">
            <a:extLst>
              <a:ext uri="{FF2B5EF4-FFF2-40B4-BE49-F238E27FC236}">
                <a16:creationId xmlns:a16="http://schemas.microsoft.com/office/drawing/2014/main" id="{27B11752-1195-4D5A-91E7-43BA2D2F5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30" y="-1709513"/>
            <a:ext cx="2807615" cy="28076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5AD9424-5BAF-4C8D-9E96-2892B4AAE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740" y="1662684"/>
            <a:ext cx="1755624" cy="9302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6AB658-C117-4585-BCBA-001E795E4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445" y="1447239"/>
            <a:ext cx="1574915" cy="119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6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301 L -0.56745 -0.41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72" y="-2048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26927 -0.4266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-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6" grpId="0" build="p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7620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rbit">
  <a:themeElements>
    <a:clrScheme name="Orbit">
      <a:dk1>
        <a:srgbClr val="000000"/>
      </a:dk1>
      <a:lt1>
        <a:srgbClr val="FFFFFF"/>
      </a:lt1>
      <a:dk2>
        <a:srgbClr val="7C9BA5"/>
      </a:dk2>
      <a:lt2>
        <a:srgbClr val="C1D0CA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1434</Words>
  <Application>Microsoft Office PowerPoint</Application>
  <PresentationFormat>Widescreen</PresentationFormat>
  <Paragraphs>277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Arial Black</vt:lpstr>
      <vt:lpstr>Calibri</vt:lpstr>
      <vt:lpstr>Calibri Light</vt:lpstr>
      <vt:lpstr>Candara</vt:lpstr>
      <vt:lpstr>Rockwell</vt:lpstr>
      <vt:lpstr>Times New Roman</vt:lpstr>
      <vt:lpstr>Wingdings</vt:lpstr>
      <vt:lpstr>2_Office Theme</vt:lpstr>
      <vt:lpstr>1_Advantage</vt:lpstr>
      <vt:lpstr>Orbit</vt:lpstr>
      <vt:lpstr>Chemical Reactions &amp; Equations</vt:lpstr>
      <vt:lpstr>PHYS SCI DO-NOW</vt:lpstr>
      <vt:lpstr>PHYSICAL SCIENCE DO-NOW</vt:lpstr>
      <vt:lpstr>PowerPoint Presentation</vt:lpstr>
      <vt:lpstr>PowerPoint Presentation</vt:lpstr>
      <vt:lpstr>This is a CHEMICAL EQUATION…</vt:lpstr>
      <vt:lpstr>PowerPoint Presentation</vt:lpstr>
      <vt:lpstr>PowerPoint Presentation</vt:lpstr>
      <vt:lpstr>A CHEMICAL REACTION…</vt:lpstr>
      <vt:lpstr>A CHEMICAL EQUATION…has TWO sides</vt:lpstr>
      <vt:lpstr>A CHEMICAL EQUATION…</vt:lpstr>
      <vt:lpstr>And that’s exactly what happened!</vt:lpstr>
      <vt:lpstr>A CHEMICAL EQUATION…</vt:lpstr>
      <vt:lpstr>PowerPoint Presentation</vt:lpstr>
      <vt:lpstr>PowerPoint Presentation</vt:lpstr>
      <vt:lpstr>A CHEMICAL EQUATION…</vt:lpstr>
      <vt:lpstr>PowerPoint Presentation</vt:lpstr>
      <vt:lpstr>PowerPoint Presentation</vt:lpstr>
      <vt:lpstr>2 H2O</vt:lpstr>
      <vt:lpstr>2 H2O</vt:lpstr>
      <vt:lpstr>Write down symbols, multiply coefficients by subscripts </vt:lpstr>
      <vt:lpstr>3 CO3</vt:lpstr>
      <vt:lpstr>Write down symbols, multiply coefficients by subscripts </vt:lpstr>
      <vt:lpstr>3 (C2H3O2)</vt:lpstr>
      <vt:lpstr>Write down symbols, multiply coefficients by subscripts </vt:lpstr>
      <vt:lpstr> K2(SO4)</vt:lpstr>
      <vt:lpstr>Write down symbols, multiply coefficients by subscripts </vt:lpstr>
      <vt:lpstr>PHYSICAL SCIENCE DO-NOW</vt:lpstr>
      <vt:lpstr>PowerPoint Presentation</vt:lpstr>
      <vt:lpstr>PowerPoint Presentation</vt:lpstr>
      <vt:lpstr>Before We Start, You Need:</vt:lpstr>
      <vt:lpstr>PowerPoint Presentation</vt:lpstr>
      <vt:lpstr>PowerPoint Presentation</vt:lpstr>
      <vt:lpstr>Law of Conservation of Mass</vt:lpstr>
      <vt:lpstr>PowerPoint Presentation</vt:lpstr>
      <vt:lpstr>I-DO! (This is NOT on your PAPER)</vt:lpstr>
      <vt:lpstr>WE DO! GUIDED PRACTICE</vt:lpstr>
      <vt:lpstr>WRITE THIS DOWN AND TRY IT!</vt:lpstr>
      <vt:lpstr>WRITE THIS DOWN AND TRY IT!</vt:lpstr>
      <vt:lpstr>PowerPoint Presentation</vt:lpstr>
      <vt:lpstr>WRITE THIS DOWN AND TRY IT!</vt:lpstr>
      <vt:lpstr>PHYSICAL SCI EXIT TICKET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11/8 PHYSICAL SCIENCE DO-NOW</dc:title>
  <dc:creator>Mickens, Tamir A</dc:creator>
  <cp:lastModifiedBy>Mickens, Tamir A</cp:lastModifiedBy>
  <cp:revision>3</cp:revision>
  <dcterms:created xsi:type="dcterms:W3CDTF">2021-11-08T14:48:02Z</dcterms:created>
  <dcterms:modified xsi:type="dcterms:W3CDTF">2021-11-15T04:02:41Z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e3c538-ec52-435f-ae58-017644bd9513_Enabled">
    <vt:lpwstr>true</vt:lpwstr>
  </property>
  <property fmtid="{D5CDD505-2E9C-101B-9397-08002B2CF9AE}" pid="3" name="MSIP_Label_0ee3c538-ec52-435f-ae58-017644bd9513_SetDate">
    <vt:lpwstr>2021-11-08T14:48:02Z</vt:lpwstr>
  </property>
  <property fmtid="{D5CDD505-2E9C-101B-9397-08002B2CF9AE}" pid="4" name="MSIP_Label_0ee3c538-ec52-435f-ae58-017644bd9513_Method">
    <vt:lpwstr>Standard</vt:lpwstr>
  </property>
  <property fmtid="{D5CDD505-2E9C-101B-9397-08002B2CF9AE}" pid="5" name="MSIP_Label_0ee3c538-ec52-435f-ae58-017644bd9513_Name">
    <vt:lpwstr>0ee3c538-ec52-435f-ae58-017644bd9513</vt:lpwstr>
  </property>
  <property fmtid="{D5CDD505-2E9C-101B-9397-08002B2CF9AE}" pid="6" name="MSIP_Label_0ee3c538-ec52-435f-ae58-017644bd9513_SiteId">
    <vt:lpwstr>0cdcb198-8169-4b70-ba9f-da7e3ba700c2</vt:lpwstr>
  </property>
  <property fmtid="{D5CDD505-2E9C-101B-9397-08002B2CF9AE}" pid="7" name="MSIP_Label_0ee3c538-ec52-435f-ae58-017644bd9513_ActionId">
    <vt:lpwstr>93c804af-10b7-409f-b612-a92b8a4c62f9</vt:lpwstr>
  </property>
  <property fmtid="{D5CDD505-2E9C-101B-9397-08002B2CF9AE}" pid="8" name="MSIP_Label_0ee3c538-ec52-435f-ae58-017644bd9513_ContentBits">
    <vt:lpwstr>0</vt:lpwstr>
  </property>
</Properties>
</file>