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0" r:id="rId4"/>
  </p:sldMasterIdLst>
  <p:sldIdLst>
    <p:sldId id="540" r:id="rId5"/>
    <p:sldId id="256" r:id="rId6"/>
    <p:sldId id="603" r:id="rId7"/>
    <p:sldId id="580" r:id="rId8"/>
    <p:sldId id="581" r:id="rId9"/>
    <p:sldId id="582" r:id="rId10"/>
    <p:sldId id="583" r:id="rId11"/>
    <p:sldId id="584" r:id="rId12"/>
    <p:sldId id="585" r:id="rId13"/>
    <p:sldId id="602" r:id="rId14"/>
    <p:sldId id="586" r:id="rId15"/>
    <p:sldId id="587" r:id="rId16"/>
    <p:sldId id="588" r:id="rId17"/>
    <p:sldId id="589" r:id="rId18"/>
    <p:sldId id="590" r:id="rId19"/>
    <p:sldId id="591" r:id="rId20"/>
    <p:sldId id="592" r:id="rId21"/>
    <p:sldId id="593" r:id="rId22"/>
    <p:sldId id="277" r:id="rId23"/>
    <p:sldId id="594" r:id="rId24"/>
    <p:sldId id="595" r:id="rId25"/>
    <p:sldId id="596" r:id="rId26"/>
    <p:sldId id="59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23" d="100"/>
          <a:sy n="23" d="100"/>
        </p:scale>
        <p:origin x="1524" y="9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A4D3-E26B-4125-BEE2-4A2C00D41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F2B10E-00B5-47E8-9B16-03256B3D4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2D15B-F6B0-46E5-8D96-552CE6183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214F-13FD-47F8-ADB2-4E25494CA28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BCCD5-8E63-4FE3-B77A-1530C3834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C743D-9903-48A6-AF13-3A028AAE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F787-517D-44D2-B72D-8DFAB0A69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90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1AA45-AA35-41ED-B588-837421350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247A0-ED22-4D5C-94D4-70AC3DEB9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5B9BC-D989-49BC-84CB-D4C4E2B46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214F-13FD-47F8-ADB2-4E25494CA28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652F4-AF4A-453F-8F44-0C708CA25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9A702-6338-40AE-9BF0-70C20853E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F787-517D-44D2-B72D-8DFAB0A69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88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D85E47-997C-4095-91CD-E28DF9C061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956231-9161-438A-83B4-4EBED5A22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8F926-B2BB-4CC4-94D9-7355E943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214F-13FD-47F8-ADB2-4E25494CA28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A0243-45C2-43F8-AB4F-43CCE962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BD3ED-2639-433D-B71E-D9E3CCD99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F787-517D-44D2-B72D-8DFAB0A69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8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47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046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20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994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72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08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05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93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EADB5-BDEA-4406-9B8B-B77D8D10A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AC14C-5746-4523-8C9C-6D012E233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0E693-C479-4FD6-A2D6-D73C0B0F0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214F-13FD-47F8-ADB2-4E25494CA28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C422B-6172-404D-8001-1B5074A73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47E99-7179-449C-AFF1-F1464F30C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F787-517D-44D2-B72D-8DFAB0A69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641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32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7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04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4975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86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57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93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51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08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3184-459F-46AF-AAED-FA72248901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8CB6-76AB-4F37-9DE1-3285C525D78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1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316BE-B71E-415A-9507-D71291326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EDDDD-B91C-4674-9090-3E6F65730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FA46F-A7DD-4755-8E5C-0AB030EA3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214F-13FD-47F8-ADB2-4E25494CA28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C8E93-DB18-4E5A-9F97-8595264B0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7CB75-9025-4A68-B7A4-46AEC4FB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F787-517D-44D2-B72D-8DFAB0A69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660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3184-459F-46AF-AAED-FA72248901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8CB6-76AB-4F37-9DE1-3285C525D78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750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3184-459F-46AF-AAED-FA72248901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8CB6-76AB-4F37-9DE1-3285C525D78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8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3184-459F-46AF-AAED-FA72248901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8CB6-76AB-4F37-9DE1-3285C525D78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611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3184-459F-46AF-AAED-FA72248901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8CB6-76AB-4F37-9DE1-3285C525D78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25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3184-459F-46AF-AAED-FA72248901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8CB6-76AB-4F37-9DE1-3285C525D78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675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3184-459F-46AF-AAED-FA72248901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8CB6-76AB-4F37-9DE1-3285C525D78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949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3184-459F-46AF-AAED-FA72248901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8CB6-76AB-4F37-9DE1-3285C525D78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398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3184-459F-46AF-AAED-FA72248901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8CB6-76AB-4F37-9DE1-3285C525D78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865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3184-459F-46AF-AAED-FA72248901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8CB6-76AB-4F37-9DE1-3285C525D78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239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3184-459F-46AF-AAED-FA72248901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8CB6-76AB-4F37-9DE1-3285C525D78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3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08AF-91FE-45DB-AD58-EB064758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3D5E4-BD27-4F8F-9B16-CB594CB91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7F5E7-5689-4A2B-ACF6-5F5557F31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0B6AC-F582-478C-8E24-298D7E14D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214F-13FD-47F8-ADB2-4E25494CA28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359F4-2997-43C8-AAA1-C903CD001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CAAB3-9508-4BF3-B29E-89BB43DC0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F787-517D-44D2-B72D-8DFAB0A69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566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317" y="4155144"/>
            <a:ext cx="10056283" cy="1013012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4317" y="5230907"/>
            <a:ext cx="10056283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69083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11/14/2021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142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8001" y="6356355"/>
            <a:ext cx="10160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031" y="224686"/>
            <a:ext cx="7727951" cy="394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314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69083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11/14/2021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142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8001" y="6356355"/>
            <a:ext cx="10160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75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323" y="1219018"/>
            <a:ext cx="10056284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368" rtl="0" eaLnBrk="1" latinLnBrk="0" hangingPunct="1">
              <a:spcBef>
                <a:spcPct val="0"/>
              </a:spcBef>
              <a:buNone/>
              <a:defRPr sz="5201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4323" y="3224214"/>
            <a:ext cx="10056284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368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69083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11/14/2021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142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8001" y="6356355"/>
            <a:ext cx="10160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997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6" y="107579"/>
            <a:ext cx="10109201" cy="1653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283" y="1892304"/>
            <a:ext cx="48768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11" indent="-344476">
              <a:defRPr sz="1800"/>
            </a:lvl6pPr>
            <a:lvl7pPr marL="2173211" indent="-344476">
              <a:defRPr sz="1800"/>
            </a:lvl7pPr>
            <a:lvl8pPr marL="2173211" indent="-344476">
              <a:defRPr sz="1800"/>
            </a:lvl8pPr>
            <a:lvl9pPr marL="2173211" indent="-344476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1684" y="1892304"/>
            <a:ext cx="48768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11" indent="-344476">
              <a:defRPr sz="1800"/>
            </a:lvl6pPr>
            <a:lvl7pPr marL="2173211" indent="-344476">
              <a:defRPr sz="1800"/>
            </a:lvl7pPr>
            <a:lvl8pPr marL="2173211" indent="-344476">
              <a:defRPr sz="1800"/>
            </a:lvl8pPr>
            <a:lvl9pPr marL="2173211" indent="-344476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69083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11/14/2021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2142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88001" y="6356355"/>
            <a:ext cx="10160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496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6" y="107579"/>
            <a:ext cx="101092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283" y="1761567"/>
            <a:ext cx="4876800" cy="515470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184" indent="0">
              <a:buNone/>
              <a:defRPr sz="2000" b="1"/>
            </a:lvl2pPr>
            <a:lvl3pPr marL="914368" indent="0">
              <a:buNone/>
              <a:defRPr sz="1800" b="1"/>
            </a:lvl3pPr>
            <a:lvl4pPr marL="1371551" indent="0">
              <a:buNone/>
              <a:defRPr sz="1600" b="1"/>
            </a:lvl4pPr>
            <a:lvl5pPr marL="1828734" indent="0">
              <a:buNone/>
              <a:defRPr sz="1600" b="1"/>
            </a:lvl5pPr>
            <a:lvl6pPr marL="2285918" indent="0">
              <a:buNone/>
              <a:defRPr sz="1600" b="1"/>
            </a:lvl6pPr>
            <a:lvl7pPr marL="2743103" indent="0">
              <a:buNone/>
              <a:defRPr sz="1600" b="1"/>
            </a:lvl7pPr>
            <a:lvl8pPr marL="3200284" indent="0">
              <a:buNone/>
              <a:defRPr sz="1600" b="1"/>
            </a:lvl8pPr>
            <a:lvl9pPr marL="36574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283" y="2393579"/>
            <a:ext cx="4876800" cy="347382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11" indent="-344476">
              <a:defRPr sz="1600"/>
            </a:lvl6pPr>
            <a:lvl7pPr marL="2173211" indent="-344476">
              <a:defRPr sz="1600"/>
            </a:lvl7pPr>
            <a:lvl8pPr marL="2173211" indent="-344476">
              <a:defRPr sz="1600"/>
            </a:lvl8pPr>
            <a:lvl9pPr marL="2173211" indent="-34447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1684" y="1761567"/>
            <a:ext cx="4876800" cy="515470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184" indent="0">
              <a:buNone/>
              <a:defRPr sz="2000" b="1"/>
            </a:lvl2pPr>
            <a:lvl3pPr marL="914368" indent="0">
              <a:buNone/>
              <a:defRPr sz="1800" b="1"/>
            </a:lvl3pPr>
            <a:lvl4pPr marL="1371551" indent="0">
              <a:buNone/>
              <a:defRPr sz="1600" b="1"/>
            </a:lvl4pPr>
            <a:lvl5pPr marL="1828734" indent="0">
              <a:buNone/>
              <a:defRPr sz="1600" b="1"/>
            </a:lvl5pPr>
            <a:lvl6pPr marL="2285918" indent="0">
              <a:buNone/>
              <a:defRPr sz="1600" b="1"/>
            </a:lvl6pPr>
            <a:lvl7pPr marL="2743103" indent="0">
              <a:buNone/>
              <a:defRPr sz="1600" b="1"/>
            </a:lvl7pPr>
            <a:lvl8pPr marL="3200284" indent="0">
              <a:buNone/>
              <a:defRPr sz="1600" b="1"/>
            </a:lvl8pPr>
            <a:lvl9pPr marL="36574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1684" y="2393579"/>
            <a:ext cx="4876800" cy="347382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11" indent="-344476">
              <a:defRPr sz="1600"/>
            </a:lvl6pPr>
            <a:lvl7pPr marL="2173211" indent="-344476">
              <a:defRPr sz="1600"/>
            </a:lvl7pPr>
            <a:lvl8pPr marL="2173211" indent="-344476">
              <a:defRPr sz="1600"/>
            </a:lvl8pPr>
            <a:lvl9pPr marL="2173211" indent="-34447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69083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11/14/2021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72142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588001" y="6356355"/>
            <a:ext cx="10160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665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69083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11/14/2021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2142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588001" y="6356355"/>
            <a:ext cx="10160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98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69083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11/14/2021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2142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88001" y="6356355"/>
            <a:ext cx="10160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785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906" y="457201"/>
            <a:ext cx="475488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3190" y="457201"/>
            <a:ext cx="475488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1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11" indent="-344476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11" indent="-344476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11" indent="-344476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11" indent="-344476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9906" y="1828801"/>
            <a:ext cx="475488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184" indent="0">
              <a:buNone/>
              <a:defRPr sz="1200"/>
            </a:lvl2pPr>
            <a:lvl3pPr marL="914368" indent="0">
              <a:buNone/>
              <a:defRPr sz="1000"/>
            </a:lvl3pPr>
            <a:lvl4pPr marL="1371551" indent="0">
              <a:buNone/>
              <a:defRPr sz="900"/>
            </a:lvl4pPr>
            <a:lvl5pPr marL="1828734" indent="0">
              <a:buNone/>
              <a:defRPr sz="900"/>
            </a:lvl5pPr>
            <a:lvl6pPr marL="2285918" indent="0">
              <a:buNone/>
              <a:defRPr sz="900"/>
            </a:lvl6pPr>
            <a:lvl7pPr marL="2743103" indent="0">
              <a:buNone/>
              <a:defRPr sz="900"/>
            </a:lvl7pPr>
            <a:lvl8pPr marL="3200284" indent="0">
              <a:buNone/>
              <a:defRPr sz="900"/>
            </a:lvl8pPr>
            <a:lvl9pPr marL="36574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69083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11/14/2021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2142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88001" y="6356355"/>
            <a:ext cx="10160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26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457200"/>
            <a:ext cx="475488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22355" y="1676408"/>
            <a:ext cx="396748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4" indent="0">
              <a:buNone/>
              <a:defRPr sz="2800"/>
            </a:lvl2pPr>
            <a:lvl3pPr marL="914368" indent="0">
              <a:buNone/>
              <a:defRPr sz="2400"/>
            </a:lvl3pPr>
            <a:lvl4pPr marL="1371551" indent="0">
              <a:buNone/>
              <a:defRPr sz="2000"/>
            </a:lvl4pPr>
            <a:lvl5pPr marL="1828734" indent="0">
              <a:buNone/>
              <a:defRPr sz="2000"/>
            </a:lvl5pPr>
            <a:lvl6pPr marL="2285918" indent="0">
              <a:buNone/>
              <a:defRPr sz="2000"/>
            </a:lvl6pPr>
            <a:lvl7pPr marL="2743103" indent="0">
              <a:buNone/>
              <a:defRPr sz="2000"/>
            </a:lvl7pPr>
            <a:lvl8pPr marL="3200284" indent="0">
              <a:buNone/>
              <a:defRPr sz="2000"/>
            </a:lvl8pPr>
            <a:lvl9pPr marL="3657468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6320" y="1828800"/>
            <a:ext cx="475488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84" indent="0">
              <a:buNone/>
              <a:defRPr sz="1200"/>
            </a:lvl2pPr>
            <a:lvl3pPr marL="914368" indent="0">
              <a:buNone/>
              <a:defRPr sz="1000"/>
            </a:lvl3pPr>
            <a:lvl4pPr marL="1371551" indent="0">
              <a:buNone/>
              <a:defRPr sz="900"/>
            </a:lvl4pPr>
            <a:lvl5pPr marL="1828734" indent="0">
              <a:buNone/>
              <a:defRPr sz="900"/>
            </a:lvl5pPr>
            <a:lvl6pPr marL="2285918" indent="0">
              <a:buNone/>
              <a:defRPr sz="900"/>
            </a:lvl6pPr>
            <a:lvl7pPr marL="2743103" indent="0">
              <a:buNone/>
              <a:defRPr sz="900"/>
            </a:lvl7pPr>
            <a:lvl8pPr marL="3200284" indent="0">
              <a:buNone/>
              <a:defRPr sz="900"/>
            </a:lvl8pPr>
            <a:lvl9pPr marL="3657468" indent="0">
              <a:buNone/>
              <a:defRPr sz="900"/>
            </a:lvl9pPr>
          </a:lstStyle>
          <a:p>
            <a:pPr marL="0" lvl="0" indent="0" algn="ctr" defTabSz="914368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69083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11/14/2021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2142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88001" y="6356355"/>
            <a:ext cx="10160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0178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1" y="3962400"/>
            <a:ext cx="1011428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35948" y="457205"/>
            <a:ext cx="3920116" cy="29400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368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84" indent="0">
              <a:buNone/>
              <a:defRPr sz="2800"/>
            </a:lvl2pPr>
            <a:lvl3pPr marL="914368" indent="0">
              <a:buNone/>
              <a:defRPr sz="2400"/>
            </a:lvl3pPr>
            <a:lvl4pPr marL="1371551" indent="0">
              <a:buNone/>
              <a:defRPr sz="2000"/>
            </a:lvl4pPr>
            <a:lvl5pPr marL="1828734" indent="0">
              <a:buNone/>
              <a:defRPr sz="2000"/>
            </a:lvl5pPr>
            <a:lvl6pPr marL="2285918" indent="0">
              <a:buNone/>
              <a:defRPr sz="2000"/>
            </a:lvl6pPr>
            <a:lvl7pPr marL="2743103" indent="0">
              <a:buNone/>
              <a:defRPr sz="2000"/>
            </a:lvl7pPr>
            <a:lvl8pPr marL="3200284" indent="0">
              <a:buNone/>
              <a:defRPr sz="2000"/>
            </a:lvl8pPr>
            <a:lvl9pPr marL="3657468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6321" y="4639235"/>
            <a:ext cx="1011428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84" indent="0">
              <a:buNone/>
              <a:defRPr sz="1200"/>
            </a:lvl2pPr>
            <a:lvl3pPr marL="914368" indent="0">
              <a:buNone/>
              <a:defRPr sz="1000"/>
            </a:lvl3pPr>
            <a:lvl4pPr marL="1371551" indent="0">
              <a:buNone/>
              <a:defRPr sz="900"/>
            </a:lvl4pPr>
            <a:lvl5pPr marL="1828734" indent="0">
              <a:buNone/>
              <a:defRPr sz="900"/>
            </a:lvl5pPr>
            <a:lvl6pPr marL="2285918" indent="0">
              <a:buNone/>
              <a:defRPr sz="900"/>
            </a:lvl6pPr>
            <a:lvl7pPr marL="2743103" indent="0">
              <a:buNone/>
              <a:defRPr sz="900"/>
            </a:lvl7pPr>
            <a:lvl8pPr marL="3200284" indent="0">
              <a:buNone/>
              <a:defRPr sz="900"/>
            </a:lvl8pPr>
            <a:lvl9pPr marL="3657468" indent="0">
              <a:buNone/>
              <a:defRPr sz="900"/>
            </a:lvl9pPr>
          </a:lstStyle>
          <a:p>
            <a:pPr marL="0" lvl="0" indent="0" algn="ctr" defTabSz="914368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69083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11/14/2021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2142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88001" y="6356355"/>
            <a:ext cx="10160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13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69B9-AC0D-4A8A-9568-AD22099B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29674-CF64-4DFE-B23A-4F6450C5E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0646E-CEE3-4CE8-9705-4DE67FC1B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D662C5-5AA4-4B67-81D2-843A328DBB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07AB3-4ED9-4BEE-A1B9-31DC4CEDA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037C3A-B2B4-465F-932D-8F755EA0E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214F-13FD-47F8-ADB2-4E25494CA28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1D75EA-8A34-4F97-8003-0C9E62931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A21297-549F-4725-A475-AAA6D6BE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F787-517D-44D2-B72D-8DFAB0A69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630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69083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11/14/2021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142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8001" y="6356355"/>
            <a:ext cx="10160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232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158" y="416864"/>
            <a:ext cx="2587812" cy="5607424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4320" y="414021"/>
            <a:ext cx="819311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69083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70BA1CFD-BFF0-48BC-9BA5-4974D7A6AB15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11/14/2021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142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8001" y="6356355"/>
            <a:ext cx="10160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6EBC7-7BD5-4C5A-8B3C-49FC7813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F02CE-D35A-4120-BA2B-4FD852D3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214F-13FD-47F8-ADB2-4E25494CA28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D07D8-98F0-41C2-AE89-BDA899612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712E3-C605-454F-A908-6B7ED8BA2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F787-517D-44D2-B72D-8DFAB0A69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7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D01B5-595B-4875-8184-71574E9F8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214F-13FD-47F8-ADB2-4E25494CA28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A7FA9-20DD-408D-A868-BD1B3C375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65301-0E44-444E-83E1-37574F9F0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F787-517D-44D2-B72D-8DFAB0A69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4344-5161-4D33-BB99-667BAE413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8B52B-B691-40F6-87D9-3A649F6DD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B1F52-6D99-4EB4-91AC-132FC10C6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7F7E3-6758-4DA9-9BF2-EB699DA27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214F-13FD-47F8-ADB2-4E25494CA28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73F25-D0A6-44A6-89FE-54E515FA3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C5C37D-AF11-4F9A-A91D-DC3B4FF76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F787-517D-44D2-B72D-8DFAB0A69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6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7A31-5366-4363-BDD7-F15241A48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52E37F-EA5E-43FA-9218-4018447A56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D68B1-D9AA-46DC-ACF3-9FF475EA8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ABD70-C6BD-452F-B7CD-5365A104B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214F-13FD-47F8-ADB2-4E25494CA28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17F97-AF5F-41F3-AC71-55FABB194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54606-D2E1-440B-85D1-7DD2F4FF9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F787-517D-44D2-B72D-8DFAB0A69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4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4A6376-8152-4E2D-BF2F-9AB153674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FA674-1EC4-4A42-BAE1-79B22EACA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8DDD1-F9E2-42B0-BBC2-568A02DF98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1214F-13FD-47F8-ADB2-4E25494CA28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80BAA-4AEB-4977-9905-561AA784D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3E25A-F665-4D76-906C-D14179D70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0F787-517D-44D2-B72D-8DFAB0A69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5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11/14/2021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50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93184-459F-46AF-AAED-FA72248901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58CB6-76AB-4F37-9DE1-3285C525D7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7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286" y="107579"/>
            <a:ext cx="101092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286" y="1882588"/>
            <a:ext cx="101092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CA6D18E-40E8-4764-BB5E-ADAEEB56208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655" y="5572815"/>
            <a:ext cx="1140417" cy="11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62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368" rtl="0" eaLnBrk="1" latinLnBrk="0" hangingPunct="1">
        <a:spcBef>
          <a:spcPct val="0"/>
        </a:spcBef>
        <a:buNone/>
        <a:defRPr sz="5599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11" indent="-403211" algn="l" defTabSz="914368" rtl="0" eaLnBrk="1" latinLnBrk="0" hangingPunct="1">
        <a:spcBef>
          <a:spcPts val="2000"/>
        </a:spcBef>
        <a:buFontTx/>
        <a:buBlip>
          <a:blip r:embed="rId16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22" indent="-403211" algn="l" defTabSz="914368" rtl="0" eaLnBrk="1" latinLnBrk="0" hangingPunct="1">
        <a:spcBef>
          <a:spcPts val="600"/>
        </a:spcBef>
        <a:buFontTx/>
        <a:buBlip>
          <a:blip r:embed="rId16"/>
        </a:buBlip>
        <a:defRPr sz="2201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2959" indent="-336538" algn="l" defTabSz="914368" rtl="0" eaLnBrk="1" latinLnBrk="0" hangingPunct="1">
        <a:spcBef>
          <a:spcPts val="600"/>
        </a:spcBef>
        <a:buFontTx/>
        <a:buBlip>
          <a:blip r:embed="rId16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196" indent="-349237" algn="l" defTabSz="914368" rtl="0" eaLnBrk="1" latinLnBrk="0" hangingPunct="1">
        <a:spcBef>
          <a:spcPts val="600"/>
        </a:spcBef>
        <a:buFontTx/>
        <a:buBlip>
          <a:blip r:embed="rId16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734" indent="-336538" algn="l" defTabSz="914368" rtl="0" eaLnBrk="1" latinLnBrk="0" hangingPunct="1">
        <a:spcBef>
          <a:spcPts val="600"/>
        </a:spcBef>
        <a:buFontTx/>
        <a:buBlip>
          <a:blip r:embed="rId16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11" indent="-344476" algn="l" defTabSz="914368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098" indent="-344476" algn="l" defTabSz="914368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571" indent="-344476" algn="l" defTabSz="914368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046" indent="-344476" algn="l" defTabSz="914368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4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8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1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3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8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F9D57-42F3-4A00-BC9A-82D8FB2C3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18" y="557029"/>
            <a:ext cx="12056782" cy="165398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/>
              </a:rPr>
              <a:t>IONS &amp; Their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FCC03-F723-49C4-AA13-5198A09BE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804" y="2053069"/>
            <a:ext cx="10109201" cy="395343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</a:rPr>
              <a:t>In this PPT you will find: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effectLst/>
              </a:rPr>
              <a:t>A Do-NOW that will review what students learned from our PPT on Electron Arrangement and Basic Atomic Structure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effectLst/>
              </a:rPr>
              <a:t>The solution to this Do-Now organized as a full group share out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effectLst/>
              </a:rPr>
              <a:t>Lesson Objectives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effectLst/>
              </a:rPr>
              <a:t>A walkthrough of Ions, their Structure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effectLst/>
              </a:rPr>
              <a:t>A Guided Practice Activity that practices notating ionic charge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effectLst/>
              </a:rPr>
              <a:t>An Exit Ticket that is designed to assess their grasp on the learning targets presented in the PPT</a:t>
            </a:r>
          </a:p>
        </p:txBody>
      </p:sp>
    </p:spTree>
    <p:extLst>
      <p:ext uri="{BB962C8B-B14F-4D97-AF65-F5344CB8AC3E}">
        <p14:creationId xmlns:p14="http://schemas.microsoft.com/office/powerpoint/2010/main" val="3343439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75392" y="1300921"/>
            <a:ext cx="592997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28600" algn="l"/>
                <a:tab pos="1943100" algn="l"/>
              </a:tabLst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Wouldn’t have 3 electrons on one shell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9996"/>
          <a:stretch/>
        </p:blipFill>
        <p:spPr>
          <a:xfrm>
            <a:off x="7023484" y="1512587"/>
            <a:ext cx="4804034" cy="3753459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13397" y="0"/>
            <a:ext cx="641348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  <a:tab pos="1943100" algn="l"/>
              </a:tabLst>
              <a:defRPr/>
            </a:pPr>
            <a:r>
              <a:rPr kumimoji="0" lang="en-US" sz="66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CQ #2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24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8361" y="461665"/>
            <a:ext cx="12636474" cy="1326321"/>
          </a:xfrm>
        </p:spPr>
        <p:txBody>
          <a:bodyPr>
            <a:normAutofit/>
          </a:bodyPr>
          <a:lstStyle/>
          <a:p>
            <a:r>
              <a:rPr lang="en-US" sz="4000" dirty="0"/>
              <a:t>WHY is sodium becoming </a:t>
            </a:r>
            <a:r>
              <a:rPr lang="en-US" sz="4000" dirty="0" err="1"/>
              <a:t>POSItive</a:t>
            </a:r>
            <a:r>
              <a:rPr lang="en-US" sz="4000" dirty="0"/>
              <a:t>???</a:t>
            </a:r>
          </a:p>
        </p:txBody>
      </p:sp>
      <p:pic>
        <p:nvPicPr>
          <p:cNvPr id="4" name="Picture 3" descr="NaF gi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29" y="1384995"/>
            <a:ext cx="9973062" cy="436321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208361" y="5416052"/>
            <a:ext cx="12636474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/>
                <a:ea typeface="+mj-ea"/>
                <a:cs typeface="+mj-cs"/>
              </a:rPr>
              <a:t>WHY is fluorine becoming negative???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5482" y="0"/>
            <a:ext cx="6928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TABLE TALK</a:t>
            </a:r>
          </a:p>
        </p:txBody>
      </p:sp>
    </p:spTree>
    <p:extLst>
      <p:ext uri="{BB962C8B-B14F-4D97-AF65-F5344CB8AC3E}">
        <p14:creationId xmlns:p14="http://schemas.microsoft.com/office/powerpoint/2010/main" val="3176921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817" y="-187993"/>
            <a:ext cx="10353761" cy="1326321"/>
          </a:xfrm>
        </p:spPr>
        <p:txBody>
          <a:bodyPr>
            <a:normAutofit/>
          </a:bodyPr>
          <a:lstStyle/>
          <a:p>
            <a:r>
              <a:rPr lang="en-US" sz="6600" dirty="0"/>
              <a:t>WHAT IS A CATION?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15854" y="1626454"/>
            <a:ext cx="730131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28600" algn="l"/>
                <a:tab pos="1943100" algn="l"/>
              </a:tabLst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 </a:t>
            </a:r>
            <a:r>
              <a:rPr kumimoji="0" lang="en-US" sz="7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CATION (+)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is an atom that is </a:t>
            </a:r>
            <a:r>
              <a:rPr kumimoji="0" lang="en-US" sz="72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POSITIVELY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charged…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pic>
        <p:nvPicPr>
          <p:cNvPr id="5" name="Picture 4" descr="NaF gi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837" y="1946298"/>
            <a:ext cx="71120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0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817" y="208997"/>
            <a:ext cx="10353761" cy="1326321"/>
          </a:xfrm>
        </p:spPr>
        <p:txBody>
          <a:bodyPr>
            <a:normAutofit/>
          </a:bodyPr>
          <a:lstStyle/>
          <a:p>
            <a:r>
              <a:rPr lang="en-US" sz="6600" dirty="0"/>
              <a:t>WHAT IS A CATION?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15854" y="1180317"/>
            <a:ext cx="809111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28600" algn="l"/>
                <a:tab pos="1943100" algn="l"/>
              </a:tabLst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…because it </a:t>
            </a:r>
            <a:r>
              <a:rPr kumimoji="0" lang="en-US" sz="80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LOST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 electrons.</a:t>
            </a:r>
          </a:p>
        </p:txBody>
      </p:sp>
      <p:pic>
        <p:nvPicPr>
          <p:cNvPr id="5" name="Picture 4" descr="NaF gi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156" y="1946298"/>
            <a:ext cx="7112000" cy="3111500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471BB529-F729-4C58-B51E-2186002BA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0084" y="4602567"/>
            <a:ext cx="487592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  <a:tab pos="1943100" algn="l"/>
              </a:tabLst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(losing negativity in your life…)</a:t>
            </a:r>
          </a:p>
        </p:txBody>
      </p:sp>
    </p:spTree>
    <p:extLst>
      <p:ext uri="{BB962C8B-B14F-4D97-AF65-F5344CB8AC3E}">
        <p14:creationId xmlns:p14="http://schemas.microsoft.com/office/powerpoint/2010/main" val="42242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817" y="-187993"/>
            <a:ext cx="10353761" cy="1326321"/>
          </a:xfrm>
        </p:spPr>
        <p:txBody>
          <a:bodyPr>
            <a:normAutofit/>
          </a:bodyPr>
          <a:lstStyle/>
          <a:p>
            <a:r>
              <a:rPr lang="en-US" sz="6600" dirty="0"/>
              <a:t>WHAT IS An ANION?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414517" y="1736104"/>
            <a:ext cx="730131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28600" algn="l"/>
                <a:tab pos="1943100" algn="l"/>
              </a:tabLst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An </a:t>
            </a:r>
            <a:r>
              <a:rPr kumimoji="0" lang="en-US" sz="7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ANION (-)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is an atom that is </a:t>
            </a:r>
            <a:r>
              <a:rPr kumimoji="0" lang="en-US" sz="72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NEGATIVELY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charged…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pic>
        <p:nvPicPr>
          <p:cNvPr id="5" name="Picture 4" descr="NaF gi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6000" y="1787502"/>
            <a:ext cx="71120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5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817" y="-162062"/>
            <a:ext cx="10353761" cy="1326321"/>
          </a:xfrm>
        </p:spPr>
        <p:txBody>
          <a:bodyPr>
            <a:normAutofit/>
          </a:bodyPr>
          <a:lstStyle/>
          <a:p>
            <a:r>
              <a:rPr lang="en-US" sz="6600" dirty="0"/>
              <a:t>WHAT IS AN </a:t>
            </a:r>
            <a:r>
              <a:rPr lang="en-US" sz="6600" dirty="0" err="1"/>
              <a:t>anION</a:t>
            </a:r>
            <a:r>
              <a:rPr lang="en-US" sz="6600" dirty="0"/>
              <a:t>?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90337" y="629510"/>
            <a:ext cx="829333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28600" algn="l"/>
                <a:tab pos="1943100" algn="l"/>
              </a:tabLst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Because it </a:t>
            </a:r>
            <a:r>
              <a:rPr kumimoji="0" lang="en-US" sz="60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GAINED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 electrons.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28600" algn="l"/>
                <a:tab pos="1943100" algn="l"/>
              </a:tabLst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28600" algn="l"/>
                <a:tab pos="1943100" algn="l"/>
              </a:tabLst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  <a:tab pos="19431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(Increasing number of negative people in your life)</a:t>
            </a:r>
          </a:p>
        </p:txBody>
      </p:sp>
      <p:pic>
        <p:nvPicPr>
          <p:cNvPr id="5" name="Picture 4" descr="NaF gi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6000" y="1628706"/>
            <a:ext cx="71120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1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-263778"/>
            <a:ext cx="10353761" cy="1326321"/>
          </a:xfrm>
        </p:spPr>
        <p:txBody>
          <a:bodyPr>
            <a:normAutofit/>
          </a:bodyPr>
          <a:lstStyle/>
          <a:p>
            <a:r>
              <a:rPr lang="en-US" sz="6000" dirty="0"/>
              <a:t>RECAP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736600"/>
            <a:ext cx="63500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95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817" y="-68896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WHICH IS THE CATION?</a:t>
            </a:r>
          </a:p>
        </p:txBody>
      </p:sp>
      <p:pic>
        <p:nvPicPr>
          <p:cNvPr id="3" name="Picture 2" descr="nacl gi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30" y="1109421"/>
            <a:ext cx="5728114" cy="39078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565384"/>
            <a:ext cx="12192000" cy="3086596"/>
          </a:xfrm>
          <a:prstGeom prst="rect">
            <a:avLst/>
          </a:prstGeom>
          <a:solidFill>
            <a:srgbClr val="0202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518" y="4605082"/>
            <a:ext cx="9602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SODIUM (Na)! Why?</a:t>
            </a:r>
          </a:p>
        </p:txBody>
      </p:sp>
    </p:spTree>
    <p:extLst>
      <p:ext uri="{BB962C8B-B14F-4D97-AF65-F5344CB8AC3E}">
        <p14:creationId xmlns:p14="http://schemas.microsoft.com/office/powerpoint/2010/main" val="140173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817" y="-68896"/>
            <a:ext cx="10353761" cy="1326321"/>
          </a:xfrm>
        </p:spPr>
        <p:txBody>
          <a:bodyPr>
            <a:normAutofit/>
          </a:bodyPr>
          <a:lstStyle/>
          <a:p>
            <a:r>
              <a:rPr lang="en-US" sz="6600" dirty="0"/>
              <a:t>WHICH IS THE </a:t>
            </a:r>
            <a:r>
              <a:rPr lang="en-US" sz="6600" dirty="0" err="1"/>
              <a:t>anION</a:t>
            </a:r>
            <a:r>
              <a:rPr lang="en-US" sz="6600" dirty="0"/>
              <a:t>?</a:t>
            </a:r>
          </a:p>
        </p:txBody>
      </p:sp>
      <p:pic>
        <p:nvPicPr>
          <p:cNvPr id="3" name="Picture 2" descr="nacl gi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30" y="1109421"/>
            <a:ext cx="5728114" cy="39078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565384"/>
            <a:ext cx="12192000" cy="3086596"/>
          </a:xfrm>
          <a:prstGeom prst="rect">
            <a:avLst/>
          </a:prstGeom>
          <a:solidFill>
            <a:srgbClr val="0202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518" y="4605082"/>
            <a:ext cx="9602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CHLORINE (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Cl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)! Why?</a:t>
            </a:r>
          </a:p>
        </p:txBody>
      </p:sp>
    </p:spTree>
    <p:extLst>
      <p:ext uri="{BB962C8B-B14F-4D97-AF65-F5344CB8AC3E}">
        <p14:creationId xmlns:p14="http://schemas.microsoft.com/office/powerpoint/2010/main" val="40988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10" y="-39699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I DO!</a:t>
            </a:r>
            <a:r>
              <a:rPr lang="en-US" sz="3200" b="1" dirty="0"/>
              <a:t>- </a:t>
            </a:r>
            <a:r>
              <a:rPr lang="en-US" sz="2800" b="1" dirty="0"/>
              <a:t>Determine charge of an atom when given a 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7881" y="2063819"/>
            <a:ext cx="1939473" cy="15884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 Protons</a:t>
            </a:r>
          </a:p>
          <a:p>
            <a:pPr marL="0" indent="0">
              <a:buNone/>
            </a:pPr>
            <a:r>
              <a:rPr lang="en-US" dirty="0"/>
              <a:t>2 Electrons</a:t>
            </a:r>
          </a:p>
          <a:p>
            <a:pPr marL="0" indent="0">
              <a:buNone/>
            </a:pPr>
            <a:r>
              <a:rPr lang="en-US" dirty="0"/>
              <a:t>4 Neutrons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7805" y="2059118"/>
            <a:ext cx="2541013" cy="1588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Protons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Electrons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Neutrons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8688650" y="2058930"/>
            <a:ext cx="2541013" cy="1588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 Protons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Electrons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 Neutrons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9051" y="1075552"/>
            <a:ext cx="3217131" cy="7552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1) Find the Element’s Symbol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2) Calculate the Charge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Charge= Protons- Electrons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pic>
        <p:nvPicPr>
          <p:cNvPr id="9" name="Picture 14" descr="http://www.mychemset.com/new/images/understandato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668" y="0"/>
            <a:ext cx="1820332" cy="1715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94061" y="4742108"/>
            <a:ext cx="2652719" cy="9728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Anion?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400017" y="4739286"/>
            <a:ext cx="2652719" cy="9728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Anion?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</a:t>
            </a: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8757529" y="4736464"/>
            <a:ext cx="2652719" cy="9728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Anion?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</a:t>
            </a:r>
          </a:p>
        </p:txBody>
      </p:sp>
    </p:spTree>
    <p:extLst>
      <p:ext uri="{BB962C8B-B14F-4D97-AF65-F5344CB8AC3E}">
        <p14:creationId xmlns:p14="http://schemas.microsoft.com/office/powerpoint/2010/main" val="69021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34CAC56D-E001-48BD-AE4E-B8E258903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2" t="10250" b="45556"/>
          <a:stretch/>
        </p:blipFill>
        <p:spPr>
          <a:xfrm>
            <a:off x="3103677" y="1438109"/>
            <a:ext cx="5573242" cy="36546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83182AF3-2814-4793-BA74-CE6BABFAFD72}"/>
              </a:ext>
            </a:extLst>
          </p:cNvPr>
          <p:cNvSpPr txBox="1"/>
          <p:nvPr/>
        </p:nvSpPr>
        <p:spPr>
          <a:xfrm>
            <a:off x="421266" y="784879"/>
            <a:ext cx="1938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highlight>
                  <a:srgbClr val="FFFF00"/>
                </a:highlight>
              </a:rPr>
              <a:t>ATOM 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44CEDBF-DBDD-4071-8ED7-A0C6CBD5FBB2}"/>
              </a:ext>
            </a:extLst>
          </p:cNvPr>
          <p:cNvSpPr/>
          <p:nvPr/>
        </p:nvSpPr>
        <p:spPr>
          <a:xfrm>
            <a:off x="666202" y="1768162"/>
            <a:ext cx="1866900" cy="166687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E27616-6A07-4927-A763-19C0A029F8D1}"/>
              </a:ext>
            </a:extLst>
          </p:cNvPr>
          <p:cNvSpPr/>
          <p:nvPr/>
        </p:nvSpPr>
        <p:spPr>
          <a:xfrm>
            <a:off x="1789249" y="2696849"/>
            <a:ext cx="323850" cy="3143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03DB81-C1D1-4B36-B49E-BCFEB4765233}"/>
              </a:ext>
            </a:extLst>
          </p:cNvPr>
          <p:cNvSpPr/>
          <p:nvPr/>
        </p:nvSpPr>
        <p:spPr>
          <a:xfrm>
            <a:off x="1054152" y="2312801"/>
            <a:ext cx="323850" cy="3143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954F1B-FCD1-4F58-BA1C-A0FAEBB8A767}"/>
              </a:ext>
            </a:extLst>
          </p:cNvPr>
          <p:cNvSpPr/>
          <p:nvPr/>
        </p:nvSpPr>
        <p:spPr>
          <a:xfrm>
            <a:off x="1145166" y="2030868"/>
            <a:ext cx="323850" cy="3143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7C41C6-79D1-4C85-94BB-36AA07E3B5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11" t="17866" r="50000" b="28947"/>
          <a:stretch/>
        </p:blipFill>
        <p:spPr>
          <a:xfrm>
            <a:off x="1304377" y="2197980"/>
            <a:ext cx="409575" cy="45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E98CA4-C112-45BD-8833-030D3F646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11" t="17866" r="50000" b="28947"/>
          <a:stretch/>
        </p:blipFill>
        <p:spPr>
          <a:xfrm>
            <a:off x="1523452" y="2390861"/>
            <a:ext cx="409575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F27D28-CE55-4DA2-907F-138712E247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11" t="17866" r="50000" b="28947"/>
          <a:stretch/>
        </p:blipFill>
        <p:spPr>
          <a:xfrm>
            <a:off x="1237702" y="2468250"/>
            <a:ext cx="409575" cy="4572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9A6EB35-0C73-4BB2-993A-29F0368E927A}"/>
              </a:ext>
            </a:extLst>
          </p:cNvPr>
          <p:cNvSpPr/>
          <p:nvPr/>
        </p:nvSpPr>
        <p:spPr>
          <a:xfrm>
            <a:off x="1542502" y="1697918"/>
            <a:ext cx="171450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1A4F8D-E520-49A2-A75B-490107C1BADC}"/>
              </a:ext>
            </a:extLst>
          </p:cNvPr>
          <p:cNvSpPr/>
          <p:nvPr/>
        </p:nvSpPr>
        <p:spPr>
          <a:xfrm>
            <a:off x="1456777" y="3336218"/>
            <a:ext cx="171450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A8A8D53-7EF6-4D09-ADFF-EBE0005230E7}"/>
              </a:ext>
            </a:extLst>
          </p:cNvPr>
          <p:cNvSpPr/>
          <p:nvPr/>
        </p:nvSpPr>
        <p:spPr>
          <a:xfrm>
            <a:off x="304252" y="1396095"/>
            <a:ext cx="2571750" cy="242291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C8221F-59C7-43CF-9A0C-64CB14B1109A}"/>
              </a:ext>
            </a:extLst>
          </p:cNvPr>
          <p:cNvSpPr/>
          <p:nvPr/>
        </p:nvSpPr>
        <p:spPr>
          <a:xfrm>
            <a:off x="1297566" y="1356204"/>
            <a:ext cx="171450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ABBFFFB-6CE4-4F0E-BCAD-948B0DEA23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11" t="17866" r="50000" b="28947"/>
          <a:stretch/>
        </p:blipFill>
        <p:spPr>
          <a:xfrm>
            <a:off x="1297566" y="2789422"/>
            <a:ext cx="409575" cy="457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04224D-8F28-4406-96DC-83074894C8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11" t="17866" r="50000" b="28947"/>
          <a:stretch/>
        </p:blipFill>
        <p:spPr>
          <a:xfrm>
            <a:off x="915900" y="2468250"/>
            <a:ext cx="409575" cy="457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F86636-1596-4ECB-83C4-24B7D9A8B7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11" t="17866" r="50000" b="28947"/>
          <a:stretch/>
        </p:blipFill>
        <p:spPr>
          <a:xfrm>
            <a:off x="1318664" y="1873966"/>
            <a:ext cx="409575" cy="45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F2D04A-1EFE-4633-8EBD-C0E266A59D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11" t="17866" r="50000" b="28947"/>
          <a:stretch/>
        </p:blipFill>
        <p:spPr>
          <a:xfrm>
            <a:off x="1780627" y="2231562"/>
            <a:ext cx="409575" cy="4572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C57286C-C1FC-4002-BC9A-04E1C5B617E4}"/>
              </a:ext>
            </a:extLst>
          </p:cNvPr>
          <p:cNvSpPr/>
          <p:nvPr/>
        </p:nvSpPr>
        <p:spPr>
          <a:xfrm>
            <a:off x="1620512" y="2158687"/>
            <a:ext cx="323850" cy="3143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6464F1B-ED6F-404D-B6E9-4979CF41B234}"/>
              </a:ext>
            </a:extLst>
          </p:cNvPr>
          <p:cNvSpPr/>
          <p:nvPr/>
        </p:nvSpPr>
        <p:spPr>
          <a:xfrm>
            <a:off x="1891330" y="2563938"/>
            <a:ext cx="323850" cy="3143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836D66B-647A-447C-BA18-4829EB085912}"/>
              </a:ext>
            </a:extLst>
          </p:cNvPr>
          <p:cNvSpPr/>
          <p:nvPr/>
        </p:nvSpPr>
        <p:spPr>
          <a:xfrm>
            <a:off x="1547264" y="2734654"/>
            <a:ext cx="323850" cy="3143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3F21D74-7951-4D22-897A-9445778BF883}"/>
              </a:ext>
            </a:extLst>
          </p:cNvPr>
          <p:cNvSpPr/>
          <p:nvPr/>
        </p:nvSpPr>
        <p:spPr>
          <a:xfrm>
            <a:off x="1107969" y="2768287"/>
            <a:ext cx="323850" cy="3143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0B13E2B-D957-47A2-8D4E-FF0EECC4CC24}"/>
              </a:ext>
            </a:extLst>
          </p:cNvPr>
          <p:cNvSpPr/>
          <p:nvPr/>
        </p:nvSpPr>
        <p:spPr>
          <a:xfrm>
            <a:off x="1707141" y="1345665"/>
            <a:ext cx="171450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D91E68B-7075-4515-84CE-E4F7D45FE314}"/>
              </a:ext>
            </a:extLst>
          </p:cNvPr>
          <p:cNvSpPr/>
          <p:nvPr/>
        </p:nvSpPr>
        <p:spPr>
          <a:xfrm>
            <a:off x="2803540" y="2396812"/>
            <a:ext cx="171450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72A6CFA-FD38-4C54-9918-F3D918F6B7D5}"/>
              </a:ext>
            </a:extLst>
          </p:cNvPr>
          <p:cNvSpPr/>
          <p:nvPr/>
        </p:nvSpPr>
        <p:spPr>
          <a:xfrm>
            <a:off x="212599" y="2625412"/>
            <a:ext cx="171450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42BFE91-FE83-48E6-A9F4-C32F6087EE43}"/>
              </a:ext>
            </a:extLst>
          </p:cNvPr>
          <p:cNvSpPr/>
          <p:nvPr/>
        </p:nvSpPr>
        <p:spPr>
          <a:xfrm>
            <a:off x="1243893" y="3709849"/>
            <a:ext cx="171450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922EF7-1A52-4361-8B01-4EF61643D699}"/>
              </a:ext>
            </a:extLst>
          </p:cNvPr>
          <p:cNvCxnSpPr/>
          <p:nvPr/>
        </p:nvCxnSpPr>
        <p:spPr>
          <a:xfrm>
            <a:off x="-333375" y="3943350"/>
            <a:ext cx="1292055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CC705B52-C192-4E62-855E-5C85B790CD29}"/>
              </a:ext>
            </a:extLst>
          </p:cNvPr>
          <p:cNvSpPr/>
          <p:nvPr/>
        </p:nvSpPr>
        <p:spPr>
          <a:xfrm>
            <a:off x="9560934" y="1717732"/>
            <a:ext cx="1866900" cy="166687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38E085A-3AAE-440F-B693-C4669BAFA657}"/>
              </a:ext>
            </a:extLst>
          </p:cNvPr>
          <p:cNvSpPr/>
          <p:nvPr/>
        </p:nvSpPr>
        <p:spPr>
          <a:xfrm>
            <a:off x="10683981" y="2646419"/>
            <a:ext cx="323850" cy="3143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31C2CA0-EED2-4FAA-9A98-F40CD6EB629E}"/>
              </a:ext>
            </a:extLst>
          </p:cNvPr>
          <p:cNvSpPr/>
          <p:nvPr/>
        </p:nvSpPr>
        <p:spPr>
          <a:xfrm>
            <a:off x="9948884" y="2262371"/>
            <a:ext cx="323850" cy="3143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ED83EFC-37A7-47E9-94CC-D8C80FE1FD2F}"/>
              </a:ext>
            </a:extLst>
          </p:cNvPr>
          <p:cNvSpPr/>
          <p:nvPr/>
        </p:nvSpPr>
        <p:spPr>
          <a:xfrm>
            <a:off x="10039898" y="1980438"/>
            <a:ext cx="323850" cy="3143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B425179-748D-4462-80E9-21F4FE9BEA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11" t="17866" r="50000" b="28947"/>
          <a:stretch/>
        </p:blipFill>
        <p:spPr>
          <a:xfrm>
            <a:off x="10199109" y="2147550"/>
            <a:ext cx="409575" cy="4572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7FB0336-74F5-4673-9958-21A039D28F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11" t="17866" r="50000" b="28947"/>
          <a:stretch/>
        </p:blipFill>
        <p:spPr>
          <a:xfrm>
            <a:off x="10418184" y="2340431"/>
            <a:ext cx="409575" cy="4572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C50DFCB-1976-455C-BE34-7CA4764341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11" t="17866" r="50000" b="28947"/>
          <a:stretch/>
        </p:blipFill>
        <p:spPr>
          <a:xfrm>
            <a:off x="10132434" y="2417820"/>
            <a:ext cx="409575" cy="457200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FC413418-5B82-4FA1-95E4-3F7AA656586E}"/>
              </a:ext>
            </a:extLst>
          </p:cNvPr>
          <p:cNvSpPr/>
          <p:nvPr/>
        </p:nvSpPr>
        <p:spPr>
          <a:xfrm>
            <a:off x="10437234" y="1647488"/>
            <a:ext cx="171450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1A69AE2-1FB4-4E69-B214-557C346AF471}"/>
              </a:ext>
            </a:extLst>
          </p:cNvPr>
          <p:cNvSpPr/>
          <p:nvPr/>
        </p:nvSpPr>
        <p:spPr>
          <a:xfrm>
            <a:off x="10351509" y="3285788"/>
            <a:ext cx="171450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39D8A5D-A55F-46A6-829D-3763CD36EFA0}"/>
              </a:ext>
            </a:extLst>
          </p:cNvPr>
          <p:cNvSpPr/>
          <p:nvPr/>
        </p:nvSpPr>
        <p:spPr>
          <a:xfrm>
            <a:off x="9198984" y="1345665"/>
            <a:ext cx="2571750" cy="242291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B77F916-EDE9-4B73-806C-562353CC2321}"/>
              </a:ext>
            </a:extLst>
          </p:cNvPr>
          <p:cNvSpPr/>
          <p:nvPr/>
        </p:nvSpPr>
        <p:spPr>
          <a:xfrm>
            <a:off x="10192298" y="1305774"/>
            <a:ext cx="171450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048914E-1F15-43A7-A49D-FBD349D3FB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11" t="17866" r="50000" b="28947"/>
          <a:stretch/>
        </p:blipFill>
        <p:spPr>
          <a:xfrm>
            <a:off x="10192298" y="2738992"/>
            <a:ext cx="409575" cy="4572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E4F8EC1-532C-40F1-8DB2-7FA9F55235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11" t="17866" r="50000" b="28947"/>
          <a:stretch/>
        </p:blipFill>
        <p:spPr>
          <a:xfrm>
            <a:off x="9810632" y="2417820"/>
            <a:ext cx="409575" cy="4572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B538963-F742-4A05-A36F-501452D376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11" t="17866" r="50000" b="28947"/>
          <a:stretch/>
        </p:blipFill>
        <p:spPr>
          <a:xfrm>
            <a:off x="10213396" y="1823536"/>
            <a:ext cx="409575" cy="4572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52317A3-07CA-4326-B63F-54F717CEAD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11" t="17866" r="50000" b="28947"/>
          <a:stretch/>
        </p:blipFill>
        <p:spPr>
          <a:xfrm>
            <a:off x="10675359" y="2181132"/>
            <a:ext cx="409575" cy="457200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8CCED479-B137-4019-B3CD-D8D7736893EC}"/>
              </a:ext>
            </a:extLst>
          </p:cNvPr>
          <p:cNvSpPr/>
          <p:nvPr/>
        </p:nvSpPr>
        <p:spPr>
          <a:xfrm>
            <a:off x="10515244" y="2108257"/>
            <a:ext cx="323850" cy="3143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8C2905F-C72A-42ED-B650-B2BFFB13976F}"/>
              </a:ext>
            </a:extLst>
          </p:cNvPr>
          <p:cNvSpPr/>
          <p:nvPr/>
        </p:nvSpPr>
        <p:spPr>
          <a:xfrm>
            <a:off x="10786062" y="2513508"/>
            <a:ext cx="323850" cy="3143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FF777DB-4D5D-42B9-8C56-6EB30ADA9B58}"/>
              </a:ext>
            </a:extLst>
          </p:cNvPr>
          <p:cNvSpPr/>
          <p:nvPr/>
        </p:nvSpPr>
        <p:spPr>
          <a:xfrm>
            <a:off x="10441996" y="2684224"/>
            <a:ext cx="323850" cy="3143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66F2527-DC18-4C1A-951B-EA32C1F5B338}"/>
              </a:ext>
            </a:extLst>
          </p:cNvPr>
          <p:cNvSpPr/>
          <p:nvPr/>
        </p:nvSpPr>
        <p:spPr>
          <a:xfrm>
            <a:off x="10002701" y="2717857"/>
            <a:ext cx="323850" cy="3143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329D1DB-9CF8-4EFC-AD2A-A0760F31CD8D}"/>
              </a:ext>
            </a:extLst>
          </p:cNvPr>
          <p:cNvSpPr/>
          <p:nvPr/>
        </p:nvSpPr>
        <p:spPr>
          <a:xfrm>
            <a:off x="10601873" y="1295235"/>
            <a:ext cx="171450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68B59F9-A6A9-4F49-A575-5C5089B4926F}"/>
              </a:ext>
            </a:extLst>
          </p:cNvPr>
          <p:cNvSpPr/>
          <p:nvPr/>
        </p:nvSpPr>
        <p:spPr>
          <a:xfrm>
            <a:off x="11684624" y="2346382"/>
            <a:ext cx="171450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CE8D36E-D267-4BA8-B737-76B282664B84}"/>
              </a:ext>
            </a:extLst>
          </p:cNvPr>
          <p:cNvSpPr/>
          <p:nvPr/>
        </p:nvSpPr>
        <p:spPr>
          <a:xfrm>
            <a:off x="9107331" y="2574982"/>
            <a:ext cx="171450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2C8347F-DA8E-4946-88FB-43A8FEAF3490}"/>
              </a:ext>
            </a:extLst>
          </p:cNvPr>
          <p:cNvSpPr/>
          <p:nvPr/>
        </p:nvSpPr>
        <p:spPr>
          <a:xfrm>
            <a:off x="10523507" y="3674136"/>
            <a:ext cx="171450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B8D1D2C-8255-4059-947C-3293251E9335}"/>
              </a:ext>
            </a:extLst>
          </p:cNvPr>
          <p:cNvSpPr/>
          <p:nvPr/>
        </p:nvSpPr>
        <p:spPr>
          <a:xfrm>
            <a:off x="10138625" y="3659419"/>
            <a:ext cx="171450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07030DC-BCF6-4324-B74D-775FB72DFD90}"/>
              </a:ext>
            </a:extLst>
          </p:cNvPr>
          <p:cNvSpPr/>
          <p:nvPr/>
        </p:nvSpPr>
        <p:spPr>
          <a:xfrm>
            <a:off x="9115069" y="2347039"/>
            <a:ext cx="171450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CEF9C7D-46FB-4660-BDF8-8E9B6534DB41}"/>
              </a:ext>
            </a:extLst>
          </p:cNvPr>
          <p:cNvSpPr txBox="1"/>
          <p:nvPr/>
        </p:nvSpPr>
        <p:spPr>
          <a:xfrm>
            <a:off x="3315577" y="1676447"/>
            <a:ext cx="55164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highlight>
                  <a:srgbClr val="FFFF00"/>
                </a:highlight>
                <a:latin typeface="Abadi Extra Light" panose="020B0204020104020204" pitchFamily="34" charset="0"/>
              </a:rPr>
              <a:t>1. </a:t>
            </a:r>
            <a:r>
              <a:rPr lang="en-US" sz="2400" b="1" dirty="0">
                <a:latin typeface="Abadi Extra Light" panose="020B0204020104020204" pitchFamily="34" charset="0"/>
              </a:rPr>
              <a:t>ATOM A is a BORON atom because it has 5 Valence Electrons</a:t>
            </a:r>
          </a:p>
          <a:p>
            <a:r>
              <a:rPr lang="en-US" sz="2400" b="1" u="sng" dirty="0">
                <a:highlight>
                  <a:srgbClr val="FFFF00"/>
                </a:highlight>
                <a:latin typeface="Abadi Extra Light" panose="020B0204020104020204" pitchFamily="34" charset="0"/>
              </a:rPr>
              <a:t>2. </a:t>
            </a:r>
            <a:r>
              <a:rPr lang="en-US" sz="2400" b="1" dirty="0">
                <a:latin typeface="Abadi Extra Light" panose="020B0204020104020204" pitchFamily="34" charset="0"/>
              </a:rPr>
              <a:t>ATOM B is an OXYGEN atom because it has 8 Electrons</a:t>
            </a:r>
          </a:p>
          <a:p>
            <a:r>
              <a:rPr lang="en-US" sz="2400" b="1" u="sng" dirty="0">
                <a:highlight>
                  <a:srgbClr val="FFFF00"/>
                </a:highlight>
                <a:latin typeface="Abadi Extra Light" panose="020B0204020104020204" pitchFamily="34" charset="0"/>
              </a:rPr>
              <a:t>3. </a:t>
            </a:r>
            <a:r>
              <a:rPr lang="en-US" sz="2400" b="1" dirty="0">
                <a:latin typeface="Abadi Extra Light" panose="020B0204020104020204" pitchFamily="34" charset="0"/>
              </a:rPr>
              <a:t>Each Atom has an Atomic Mass of 14</a:t>
            </a:r>
          </a:p>
          <a:p>
            <a:r>
              <a:rPr lang="en-US" sz="2400" b="1" dirty="0">
                <a:highlight>
                  <a:srgbClr val="FFFF00"/>
                </a:highlight>
                <a:latin typeface="Abadi Extra Light" panose="020B0204020104020204" pitchFamily="34" charset="0"/>
              </a:rPr>
              <a:t>4. </a:t>
            </a:r>
            <a:r>
              <a:rPr lang="en-US" sz="2400" b="1" dirty="0">
                <a:latin typeface="Abadi Extra Light" panose="020B0204020104020204" pitchFamily="34" charset="0"/>
              </a:rPr>
              <a:t>Both Atoms have the same number of neutrons, so they are different ISOTOPES</a:t>
            </a:r>
          </a:p>
          <a:p>
            <a:r>
              <a:rPr lang="en-US" sz="2400" b="1" u="sng" dirty="0">
                <a:highlight>
                  <a:srgbClr val="FFFF00"/>
                </a:highlight>
                <a:latin typeface="Abadi Extra Light" panose="020B0204020104020204" pitchFamily="34" charset="0"/>
              </a:rPr>
              <a:t>5. </a:t>
            </a:r>
            <a:r>
              <a:rPr lang="en-US" sz="2400" b="1" dirty="0">
                <a:latin typeface="Abadi Extra Light" panose="020B0204020104020204" pitchFamily="34" charset="0"/>
              </a:rPr>
              <a:t>ATOM B is NEGATIVELY charged because it has more ELECTRONS than PROTONS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6E0A74E-75D0-4375-A18A-01B1FAB8CA0E}"/>
              </a:ext>
            </a:extLst>
          </p:cNvPr>
          <p:cNvSpPr txBox="1"/>
          <p:nvPr/>
        </p:nvSpPr>
        <p:spPr>
          <a:xfrm>
            <a:off x="9448751" y="617834"/>
            <a:ext cx="1938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highlight>
                  <a:srgbClr val="FFFF00"/>
                </a:highlight>
              </a:rPr>
              <a:t>ATOM 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B7BDC7-EEBB-4E54-989A-A52FB693E7CA}"/>
              </a:ext>
            </a:extLst>
          </p:cNvPr>
          <p:cNvSpPr txBox="1"/>
          <p:nvPr/>
        </p:nvSpPr>
        <p:spPr>
          <a:xfrm>
            <a:off x="1985414" y="-148423"/>
            <a:ext cx="10105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/>
              <a:t>PHYSICAL SCIENCE DO-NOW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CF14090-BD38-46FC-A250-E1EDE8B0A0CF}"/>
              </a:ext>
            </a:extLst>
          </p:cNvPr>
          <p:cNvSpPr/>
          <p:nvPr/>
        </p:nvSpPr>
        <p:spPr>
          <a:xfrm>
            <a:off x="11683099" y="2583522"/>
            <a:ext cx="171450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89B1228-DA23-4D6D-BF27-0AC60620BBA7}"/>
              </a:ext>
            </a:extLst>
          </p:cNvPr>
          <p:cNvSpPr txBox="1"/>
          <p:nvPr/>
        </p:nvSpPr>
        <p:spPr>
          <a:xfrm>
            <a:off x="2689657" y="648570"/>
            <a:ext cx="631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Mr. Mickens asked a student to write down 5 FACTS about the two atoms shown on the screen, here’s their paper: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C5285E2-A916-4D49-AFD4-2E310AB50EED}"/>
              </a:ext>
            </a:extLst>
          </p:cNvPr>
          <p:cNvSpPr txBox="1"/>
          <p:nvPr/>
        </p:nvSpPr>
        <p:spPr>
          <a:xfrm>
            <a:off x="0" y="5018713"/>
            <a:ext cx="12920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1) THREE statements they made are FALSE…IDENTIFY the statements that are FALSE and explain WHY they’re false.</a:t>
            </a:r>
          </a:p>
        </p:txBody>
      </p:sp>
    </p:spTree>
    <p:extLst>
      <p:ext uri="{BB962C8B-B14F-4D97-AF65-F5344CB8AC3E}">
        <p14:creationId xmlns:p14="http://schemas.microsoft.com/office/powerpoint/2010/main" val="897202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10" y="-39699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GUIDED PRACTICE</a:t>
            </a:r>
            <a:r>
              <a:rPr lang="en-US" sz="3200" b="1" dirty="0"/>
              <a:t>- </a:t>
            </a:r>
            <a:r>
              <a:rPr lang="en-US" sz="2800" b="1" dirty="0"/>
              <a:t>Determine charge of an atom when given a 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7881" y="2063819"/>
            <a:ext cx="2325341" cy="1588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38 Protons</a:t>
            </a:r>
          </a:p>
          <a:p>
            <a:pPr marL="0" indent="0">
              <a:buNone/>
            </a:pPr>
            <a:r>
              <a:rPr lang="en-US" dirty="0"/>
              <a:t>37 Electrons</a:t>
            </a:r>
          </a:p>
          <a:p>
            <a:pPr marL="0" indent="0">
              <a:buNone/>
            </a:pPr>
            <a:r>
              <a:rPr lang="en-US" dirty="0"/>
              <a:t>38 Neutrons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845914" y="2059118"/>
            <a:ext cx="2541013" cy="1588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 Protons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 Electrons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Neutrons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9140205" y="2058930"/>
            <a:ext cx="2541013" cy="1588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Protons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Electrons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Neutrons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84224" y="536036"/>
            <a:ext cx="59819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Charge= Protons- Electrons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pic>
        <p:nvPicPr>
          <p:cNvPr id="9" name="Picture 14" descr="http://www.mychemset.com/new/images/understandatom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214" y="832555"/>
            <a:ext cx="1302564" cy="12276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632A0F3-C6A3-41BD-9A27-D52DFA2E5A57}"/>
              </a:ext>
            </a:extLst>
          </p:cNvPr>
          <p:cNvSpPr txBox="1">
            <a:spLocks/>
          </p:cNvSpPr>
          <p:nvPr/>
        </p:nvSpPr>
        <p:spPr>
          <a:xfrm>
            <a:off x="239051" y="1075552"/>
            <a:ext cx="3217131" cy="7552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1) Find the Element’s Symbol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2) Calculate the Charge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Charge= Protons- Electrons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05537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10" y="-39699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I DO!</a:t>
            </a:r>
            <a:r>
              <a:rPr lang="en-US" sz="3200" b="1" dirty="0"/>
              <a:t>- </a:t>
            </a:r>
            <a:r>
              <a:rPr lang="en-US" sz="2800" b="1" dirty="0"/>
              <a:t>Determine structure, when given charge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7881" y="2063819"/>
            <a:ext cx="2283008" cy="1588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800" b="1" dirty="0"/>
              <a:t>Ca</a:t>
            </a:r>
            <a:r>
              <a:rPr lang="en-US" sz="8800" b="1" baseline="30000" dirty="0"/>
              <a:t>2+</a:t>
            </a:r>
            <a:endParaRPr lang="en-US" sz="8800" b="1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39583" y="3413784"/>
            <a:ext cx="2541013" cy="1031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____Protons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____Electrons</a:t>
            </a:r>
          </a:p>
        </p:txBody>
      </p:sp>
      <p:pic>
        <p:nvPicPr>
          <p:cNvPr id="9" name="Picture 14" descr="http://www.mychemset.com/new/images/understandato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668" y="0"/>
            <a:ext cx="1820332" cy="1715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5277723" y="2060997"/>
            <a:ext cx="1015830" cy="1588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US" sz="8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772537" y="3410963"/>
            <a:ext cx="2541013" cy="1031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____Protons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____Electrons</a:t>
            </a: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9130058" y="2060998"/>
            <a:ext cx="2283008" cy="1588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  <a:r>
              <a:rPr kumimoji="0" lang="en-US" sz="8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8847826" y="3408141"/>
            <a:ext cx="2541013" cy="1031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____Protons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____Electrons</a:t>
            </a: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494061" y="4742108"/>
            <a:ext cx="2652719" cy="9728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Anion?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</a:t>
            </a: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4512904" y="4739286"/>
            <a:ext cx="2652719" cy="9728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Anion?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</a:t>
            </a: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8715193" y="4736464"/>
            <a:ext cx="2652719" cy="9728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Anion?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B2BBBF7-1F66-4BD0-8680-D5C5384030B1}"/>
              </a:ext>
            </a:extLst>
          </p:cNvPr>
          <p:cNvSpPr txBox="1">
            <a:spLocks/>
          </p:cNvSpPr>
          <p:nvPr/>
        </p:nvSpPr>
        <p:spPr>
          <a:xfrm>
            <a:off x="253565" y="973373"/>
            <a:ext cx="6190778" cy="10810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1) Find the # of Protons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2) Calculate the # of electrons by adding or subtracting charge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(pos, subtract)(Neg, add)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3) Calculate Neutrons</a:t>
            </a:r>
          </a:p>
        </p:txBody>
      </p:sp>
    </p:spTree>
    <p:extLst>
      <p:ext uri="{BB962C8B-B14F-4D97-AF65-F5344CB8AC3E}">
        <p14:creationId xmlns:p14="http://schemas.microsoft.com/office/powerpoint/2010/main" val="114927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10" y="-39699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Guided Practice!</a:t>
            </a:r>
            <a:r>
              <a:rPr lang="en-US" sz="3200" b="1" dirty="0"/>
              <a:t>- </a:t>
            </a:r>
            <a:r>
              <a:rPr lang="en-US" sz="2800" b="1" dirty="0"/>
              <a:t>Determine structure, when given charge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7881" y="2063819"/>
            <a:ext cx="2283008" cy="1588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800" b="1" dirty="0"/>
              <a:t>Be</a:t>
            </a:r>
            <a:r>
              <a:rPr lang="en-US" sz="8800" b="1" baseline="30000" dirty="0"/>
              <a:t>2+</a:t>
            </a:r>
            <a:endParaRPr lang="en-US" sz="8800" b="1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39583" y="3413784"/>
            <a:ext cx="2541013" cy="1031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____Protons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____Electrons</a:t>
            </a:r>
          </a:p>
        </p:txBody>
      </p:sp>
      <p:pic>
        <p:nvPicPr>
          <p:cNvPr id="9" name="Picture 14" descr="http://www.mychemset.com/new/images/understandato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668" y="0"/>
            <a:ext cx="1820332" cy="1715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5277722" y="2060997"/>
            <a:ext cx="1453277" cy="1588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</a:t>
            </a:r>
            <a:r>
              <a:rPr kumimoji="0" lang="en-US" sz="8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772537" y="3410963"/>
            <a:ext cx="2541013" cy="1031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____Protons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____Electrons</a:t>
            </a: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9130058" y="2060998"/>
            <a:ext cx="2283008" cy="1588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</a:t>
            </a:r>
            <a:r>
              <a:rPr kumimoji="0" lang="en-US" sz="8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8847826" y="3408141"/>
            <a:ext cx="2541013" cy="1031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____Protons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____Electrons</a:t>
            </a: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494061" y="4742108"/>
            <a:ext cx="2652719" cy="9728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Anion?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</a:t>
            </a: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4512904" y="4739286"/>
            <a:ext cx="2652719" cy="9728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Anion?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</a:t>
            </a: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8715193" y="4736464"/>
            <a:ext cx="2652719" cy="9728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Anion?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97952D4-461A-4698-8E87-D09756C21136}"/>
              </a:ext>
            </a:extLst>
          </p:cNvPr>
          <p:cNvSpPr txBox="1">
            <a:spLocks/>
          </p:cNvSpPr>
          <p:nvPr/>
        </p:nvSpPr>
        <p:spPr>
          <a:xfrm>
            <a:off x="253565" y="973373"/>
            <a:ext cx="6190778" cy="10810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1) Find the # of Protons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2) Calculate the # of electrons by adding or subtracting charge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(pos, subtract)(Neg, add)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3) Calculate Neutrons</a:t>
            </a:r>
          </a:p>
        </p:txBody>
      </p:sp>
    </p:spTree>
    <p:extLst>
      <p:ext uri="{BB962C8B-B14F-4D97-AF65-F5344CB8AC3E}">
        <p14:creationId xmlns:p14="http://schemas.microsoft.com/office/powerpoint/2010/main" val="3469418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77" y="-282220"/>
            <a:ext cx="3141133" cy="1325563"/>
          </a:xfrm>
        </p:spPr>
        <p:txBody>
          <a:bodyPr/>
          <a:lstStyle/>
          <a:p>
            <a:r>
              <a:rPr lang="en-US" b="1" u="sng" dirty="0"/>
              <a:t>EXIT TICKET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7" y="576691"/>
            <a:ext cx="6769756" cy="4351338"/>
          </a:xfrm>
        </p:spPr>
        <p:txBody>
          <a:bodyPr>
            <a:noAutofit/>
          </a:bodyPr>
          <a:lstStyle/>
          <a:p>
            <a:pPr marL="514350" indent="-514350">
              <a:buAutoNum type="arabicParenR"/>
            </a:pPr>
            <a:r>
              <a:rPr lang="en-US" sz="3600" dirty="0"/>
              <a:t>Which is the cation in figure 1? Why?</a:t>
            </a:r>
          </a:p>
          <a:p>
            <a:pPr marL="514350" indent="-514350">
              <a:buAutoNum type="arabicParenR"/>
            </a:pPr>
            <a:r>
              <a:rPr lang="en-US" sz="3600" dirty="0"/>
              <a:t>Which is the anion in figure 1? Why?</a:t>
            </a:r>
          </a:p>
          <a:p>
            <a:pPr marL="514350" indent="-514350">
              <a:buAutoNum type="arabicParenR"/>
            </a:pPr>
            <a:r>
              <a:rPr lang="en-US" sz="3600" dirty="0"/>
              <a:t>Identify the element and its charge from the following structure:</a:t>
            </a:r>
          </a:p>
          <a:p>
            <a:pPr marL="0" indent="0">
              <a:buNone/>
            </a:pPr>
            <a:r>
              <a:rPr lang="en-US" sz="3600" b="1" dirty="0"/>
              <a:t>20 Protons and 18 Electrons</a:t>
            </a:r>
          </a:p>
          <a:p>
            <a:pPr marL="0" indent="0">
              <a:buNone/>
            </a:pPr>
            <a:r>
              <a:rPr lang="en-US" sz="3600" dirty="0"/>
              <a:t>4) List the structure of Mg</a:t>
            </a:r>
            <a:r>
              <a:rPr lang="en-US" sz="3600" baseline="30000" dirty="0"/>
              <a:t>2+</a:t>
            </a:r>
          </a:p>
          <a:p>
            <a:pPr marL="0" indent="0">
              <a:buNone/>
            </a:pPr>
            <a:r>
              <a:rPr lang="en-US" sz="3600" dirty="0"/>
              <a:t>5) List the structure of </a:t>
            </a:r>
            <a:r>
              <a:rPr lang="en-US" sz="3600" dirty="0" err="1"/>
              <a:t>Rb</a:t>
            </a:r>
            <a:r>
              <a:rPr lang="en-US" sz="3600" baseline="30000" dirty="0"/>
              <a:t>+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 descr="k i gi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495" y="1380941"/>
            <a:ext cx="5375591" cy="347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67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F8EDA1-52D1-4EF5-9311-6A158CEE7F9E}"/>
              </a:ext>
            </a:extLst>
          </p:cNvPr>
          <p:cNvSpPr txBox="1"/>
          <p:nvPr/>
        </p:nvSpPr>
        <p:spPr>
          <a:xfrm>
            <a:off x="5825067" y="1139378"/>
            <a:ext cx="636693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Describe what ions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Differentiate between cations and anions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Determine the specific charges of 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List structures when given charges of 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F260A-2D4B-4E10-8F52-98A49A511A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21348">
            <a:off x="746699" y="1446682"/>
            <a:ext cx="3351167" cy="2835087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DB9FA64-8B3C-4CC2-8216-131F760342F1}"/>
              </a:ext>
            </a:extLst>
          </p:cNvPr>
          <p:cNvSpPr txBox="1">
            <a:spLocks/>
          </p:cNvSpPr>
          <p:nvPr/>
        </p:nvSpPr>
        <p:spPr>
          <a:xfrm rot="20399335">
            <a:off x="2545274" y="4627528"/>
            <a:ext cx="3960692" cy="8022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</a:t>
            </a:r>
            <a:r>
              <a:rPr kumimoji="0" lang="en-US" sz="13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2+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74BC3B0-6F31-4A76-BD16-C189CB906B2D}"/>
              </a:ext>
            </a:extLst>
          </p:cNvPr>
          <p:cNvSpPr txBox="1">
            <a:spLocks/>
          </p:cNvSpPr>
          <p:nvPr/>
        </p:nvSpPr>
        <p:spPr>
          <a:xfrm rot="1167902">
            <a:off x="478638" y="4877750"/>
            <a:ext cx="3673337" cy="1588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</a:t>
            </a:r>
            <a:r>
              <a:rPr kumimoji="0" lang="en-US" sz="16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EF8B2EB-F9C0-4DE9-834B-695DE79B4050}"/>
              </a:ext>
            </a:extLst>
          </p:cNvPr>
          <p:cNvSpPr txBox="1">
            <a:spLocks/>
          </p:cNvSpPr>
          <p:nvPr/>
        </p:nvSpPr>
        <p:spPr>
          <a:xfrm>
            <a:off x="0" y="49763"/>
            <a:ext cx="16105826" cy="1136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WHAT YOU SHOULD LEARN TODAY:</a:t>
            </a:r>
          </a:p>
        </p:txBody>
      </p:sp>
    </p:spTree>
    <p:extLst>
      <p:ext uri="{BB962C8B-B14F-4D97-AF65-F5344CB8AC3E}">
        <p14:creationId xmlns:p14="http://schemas.microsoft.com/office/powerpoint/2010/main" val="375474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217" y="-100692"/>
            <a:ext cx="10353761" cy="1326321"/>
          </a:xfrm>
        </p:spPr>
        <p:txBody>
          <a:bodyPr>
            <a:normAutofit/>
          </a:bodyPr>
          <a:lstStyle/>
          <a:p>
            <a:r>
              <a:rPr lang="en-US" sz="6600" dirty="0"/>
              <a:t>WHAT IS AN ION?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9596" y="1402521"/>
            <a:ext cx="6453769" cy="415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28600" algn="l"/>
                <a:tab pos="1943100" algn="l"/>
              </a:tabLst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An </a:t>
            </a:r>
            <a:r>
              <a:rPr kumimoji="0" lang="en-US" sz="6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ion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is an atom that has </a:t>
            </a:r>
            <a:r>
              <a:rPr kumimoji="0" lang="en-US" sz="66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gained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or </a:t>
            </a:r>
            <a:r>
              <a:rPr kumimoji="0" lang="en-US" sz="66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lost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an electron.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400" y="1079499"/>
            <a:ext cx="350520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9631" y="387594"/>
            <a:ext cx="6453769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28600" algn="l"/>
                <a:tab pos="1943100" algn="l"/>
              </a:tabLst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How many electrons would we need for this to be </a:t>
            </a:r>
            <a:r>
              <a:rPr kumimoji="0" lang="en-US" sz="66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NEUTRAL?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828" y="387594"/>
            <a:ext cx="350520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3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9596" y="1046921"/>
            <a:ext cx="6453769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28600" algn="l"/>
                <a:tab pos="1943100" algn="l"/>
              </a:tabLst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It would need to have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2 ELECTRONS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to balance out the charge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400" y="1079499"/>
            <a:ext cx="350520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0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11596" y="1300921"/>
            <a:ext cx="645376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28600" algn="l"/>
                <a:tab pos="1943100" algn="l"/>
              </a:tabLst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What atom is this?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977899"/>
            <a:ext cx="3505200" cy="5476875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13397" y="0"/>
            <a:ext cx="483200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  <a:tab pos="1943100" algn="l"/>
              </a:tabLst>
              <a:defRPr/>
            </a:pPr>
            <a:r>
              <a:rPr kumimoji="0" lang="en-US" sz="66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CQ #1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98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57596" y="2316921"/>
            <a:ext cx="645376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28600" algn="l"/>
                <a:tab pos="1943100" algn="l"/>
              </a:tabLst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HELIUM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977899"/>
            <a:ext cx="3505200" cy="5476875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13397" y="0"/>
            <a:ext cx="483200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  <a:tab pos="1943100" algn="l"/>
              </a:tabLst>
              <a:defRPr/>
            </a:pPr>
            <a:r>
              <a:rPr kumimoji="0" lang="en-US" sz="6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BONUS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99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75392" y="1300921"/>
            <a:ext cx="5929975" cy="415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28600" algn="l"/>
                <a:tab pos="1943100" algn="l"/>
              </a:tabLst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What is INACCURATE about this picture?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9996"/>
          <a:stretch/>
        </p:blipFill>
        <p:spPr>
          <a:xfrm>
            <a:off x="7023484" y="1512587"/>
            <a:ext cx="4804034" cy="3753459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13397" y="0"/>
            <a:ext cx="641348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  <a:tab pos="1943100" algn="l"/>
              </a:tabLst>
              <a:defRPr/>
            </a:pPr>
            <a:r>
              <a:rPr kumimoji="0" lang="en-US" sz="66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CQ #2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83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714</Words>
  <Application>Microsoft Office PowerPoint</Application>
  <PresentationFormat>Widescreen</PresentationFormat>
  <Paragraphs>137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Abadi Extra Light</vt:lpstr>
      <vt:lpstr>Arial</vt:lpstr>
      <vt:lpstr>Bookman Old Style</vt:lpstr>
      <vt:lpstr>Calibri</vt:lpstr>
      <vt:lpstr>Calibri Light</vt:lpstr>
      <vt:lpstr>Candara</vt:lpstr>
      <vt:lpstr>Rockwell</vt:lpstr>
      <vt:lpstr>Office Theme</vt:lpstr>
      <vt:lpstr>Damask</vt:lpstr>
      <vt:lpstr>1_Office Theme</vt:lpstr>
      <vt:lpstr>Orbit</vt:lpstr>
      <vt:lpstr>IONS &amp; Their Notation</vt:lpstr>
      <vt:lpstr>PowerPoint Presentation</vt:lpstr>
      <vt:lpstr>PowerPoint Presentation</vt:lpstr>
      <vt:lpstr>WHAT IS AN 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is sodium becoming POSItive???</vt:lpstr>
      <vt:lpstr>WHAT IS A CATION?</vt:lpstr>
      <vt:lpstr>WHAT IS A CATION?</vt:lpstr>
      <vt:lpstr>WHAT IS An ANION?</vt:lpstr>
      <vt:lpstr>WHAT IS AN anION?</vt:lpstr>
      <vt:lpstr>RECAP</vt:lpstr>
      <vt:lpstr>WHICH IS THE CATION?</vt:lpstr>
      <vt:lpstr>WHICH IS THE anION?</vt:lpstr>
      <vt:lpstr>I DO!- Determine charge of an atom when given a structure</vt:lpstr>
      <vt:lpstr>GUIDED PRACTICE- Determine charge of an atom when given a structure</vt:lpstr>
      <vt:lpstr>I DO!- Determine structure, when given charge</vt:lpstr>
      <vt:lpstr>Guided Practice!- Determine structure, when given charge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Mickens, Tamir A</dc:creator>
  <cp:lastModifiedBy>Mickens, Tamir A</cp:lastModifiedBy>
  <cp:revision>2</cp:revision>
  <dcterms:created xsi:type="dcterms:W3CDTF">2021-09-02T19:47:22Z</dcterms:created>
  <dcterms:modified xsi:type="dcterms:W3CDTF">2021-11-15T03:33:54Z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etDate">
    <vt:lpwstr>2021-09-02T19:47:22Z</vt:lpwstr>
  </property>
  <property fmtid="{D5CDD505-2E9C-101B-9397-08002B2CF9AE}" pid="4" name="MSIP_Label_0ee3c538-ec52-435f-ae58-017644bd9513_Method">
    <vt:lpwstr>Standard</vt:lpwstr>
  </property>
  <property fmtid="{D5CDD505-2E9C-101B-9397-08002B2CF9AE}" pid="5" name="MSIP_Label_0ee3c538-ec52-435f-ae58-017644bd9513_Name">
    <vt:lpwstr>0ee3c538-ec52-435f-ae58-017644bd9513</vt:lpwstr>
  </property>
  <property fmtid="{D5CDD505-2E9C-101B-9397-08002B2CF9AE}" pid="6" name="MSIP_Label_0ee3c538-ec52-435f-ae58-017644bd9513_SiteId">
    <vt:lpwstr>0cdcb198-8169-4b70-ba9f-da7e3ba700c2</vt:lpwstr>
  </property>
  <property fmtid="{D5CDD505-2E9C-101B-9397-08002B2CF9AE}" pid="7" name="MSIP_Label_0ee3c538-ec52-435f-ae58-017644bd9513_ActionId">
    <vt:lpwstr>b7e3cc94-c1d7-414a-ada3-7a385feae790</vt:lpwstr>
  </property>
  <property fmtid="{D5CDD505-2E9C-101B-9397-08002B2CF9AE}" pid="8" name="MSIP_Label_0ee3c538-ec52-435f-ae58-017644bd9513_ContentBits">
    <vt:lpwstr>0</vt:lpwstr>
  </property>
</Properties>
</file>